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61" r:id="rId2"/>
    <p:sldId id="2562" r:id="rId3"/>
    <p:sldId id="2563" r:id="rId4"/>
    <p:sldId id="2564" r:id="rId5"/>
    <p:sldId id="2566" r:id="rId6"/>
    <p:sldId id="2567" r:id="rId7"/>
    <p:sldId id="2568" r:id="rId8"/>
    <p:sldId id="2569" r:id="rId9"/>
    <p:sldId id="2571" r:id="rId10"/>
    <p:sldId id="2572" r:id="rId11"/>
    <p:sldId id="2588" r:id="rId12"/>
    <p:sldId id="2590" r:id="rId13"/>
    <p:sldId id="2575" r:id="rId14"/>
    <p:sldId id="2576" r:id="rId15"/>
    <p:sldId id="2577" r:id="rId16"/>
    <p:sldId id="2578" r:id="rId17"/>
    <p:sldId id="2579" r:id="rId18"/>
    <p:sldId id="2580" r:id="rId19"/>
    <p:sldId id="2582" r:id="rId20"/>
    <p:sldId id="2583" r:id="rId21"/>
    <p:sldId id="2587" r:id="rId22"/>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금융자본의 위상 공간 분석과 국가별 자본-부채 경로" id="{6D734946-63BD-447B-AA93-31D647B2FC29}">
          <p14:sldIdLst>
            <p14:sldId id="2561"/>
            <p14:sldId id="2562"/>
          </p14:sldIdLst>
        </p14:section>
        <p14:section name="GDP 성장률 그래프의 한계와 자본주의 모델의 다양성" id="{02A94763-374D-47DC-8B8F-3AC53B6217C8}">
          <p14:sldIdLst>
            <p14:sldId id="2563"/>
            <p14:sldId id="2564"/>
            <p14:sldId id="2566"/>
          </p14:sldIdLst>
        </p14:section>
        <p14:section name="이론적 배경과 변수 선정: 금융자본과 데이터 해석" id="{7817C170-BE21-4437-90E6-CC845A1ED574}">
          <p14:sldIdLst>
            <p14:sldId id="2567"/>
            <p14:sldId id="2568"/>
            <p14:sldId id="2569"/>
          </p14:sldIdLst>
        </p14:section>
        <p14:section name="데이터 수집, 전처리, 위상 공간 분석 방법론" id="{FC4CA7A7-5B5A-434C-AFC8-716E07B0D98B}">
          <p14:sldIdLst>
            <p14:sldId id="2571"/>
            <p14:sldId id="2572"/>
          </p14:sldIdLst>
        </p14:section>
        <p14:section name="시스템 구성도와 핵심 기능" id="{4A6308B7-E7D4-4E8F-9EFC-986E616EE4F1}">
          <p14:sldIdLst>
            <p14:sldId id="2588"/>
            <p14:sldId id="2590"/>
          </p14:sldIdLst>
        </p14:section>
        <p14:section name="위상 공간 시각화와 주요 4개국의 궤적 비교" id="{3A774EAD-89A3-4F88-BFAB-EF9260DDE8FB}">
          <p14:sldIdLst>
            <p14:sldId id="2575"/>
            <p14:sldId id="2576"/>
            <p14:sldId id="2577"/>
            <p14:sldId id="2578"/>
          </p14:sldIdLst>
        </p14:section>
        <p14:section name="한국 경제의 특수성 및 데이터 인사이트" id="{C5EEED03-E818-4078-BB84-FA6FA7F72E90}">
          <p14:sldIdLst>
            <p14:sldId id="2579"/>
            <p14:sldId id="2580"/>
            <p14:sldId id="2582"/>
          </p14:sldIdLst>
        </p14:section>
        <p14:section name="위상 공간 분석의 학술적·실무적 의의" id="{FA02A68D-5259-450C-AFC3-944DE199B762}">
          <p14:sldIdLst>
            <p14:sldId id="2583"/>
            <p14:sldId id="2587"/>
          </p14:sldIdLst>
        </p14:section>
        <p14:section name="결론" id="{D18F52C6-3327-449C-808E-D4A34E6C55F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4660"/>
  </p:normalViewPr>
  <p:slideViewPr>
    <p:cSldViewPr snapToGrid="0">
      <p:cViewPr varScale="1">
        <p:scale>
          <a:sx n="97" d="100"/>
          <a:sy n="97" d="100"/>
        </p:scale>
        <p:origin x="1110" y="30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2A57A7-67C4-4B05-A13B-EC7BD7FAFB72}"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A9B350EC-5B32-4736-8900-426718E68520}">
      <dgm:prSet/>
      <dgm:spPr/>
      <dgm:t>
        <a:bodyPr/>
        <a:lstStyle/>
        <a:p>
          <a:pPr>
            <a:lnSpc>
              <a:spcPct val="100000"/>
            </a:lnSpc>
            <a:defRPr b="1"/>
          </a:pPr>
          <a:r>
            <a:rPr lang="en-US"/>
            <a:t>위상 공간 분석 개념</a:t>
          </a:r>
        </a:p>
      </dgm:t>
    </dgm:pt>
    <dgm:pt modelId="{DE7A09E0-67DB-42AC-8A7E-384481CAF4D4}" type="parTrans" cxnId="{C078B5DD-6A2B-4230-8615-FD3F995C0A90}">
      <dgm:prSet/>
      <dgm:spPr/>
      <dgm:t>
        <a:bodyPr/>
        <a:lstStyle/>
        <a:p>
          <a:endParaRPr lang="en-US"/>
        </a:p>
      </dgm:t>
    </dgm:pt>
    <dgm:pt modelId="{C7CE5444-1C93-496D-A495-D36B58D1FC84}" type="sibTrans" cxnId="{C078B5DD-6A2B-4230-8615-FD3F995C0A90}">
      <dgm:prSet/>
      <dgm:spPr/>
      <dgm:t>
        <a:bodyPr/>
        <a:lstStyle/>
        <a:p>
          <a:pPr>
            <a:lnSpc>
              <a:spcPct val="100000"/>
            </a:lnSpc>
            <a:defRPr b="1"/>
          </a:pPr>
          <a:endParaRPr lang="en-US"/>
        </a:p>
      </dgm:t>
    </dgm:pt>
    <dgm:pt modelId="{521A6697-C861-47A8-BDE7-73C0D2147F7F}">
      <dgm:prSet/>
      <dgm:spPr/>
      <dgm:t>
        <a:bodyPr/>
        <a:lstStyle/>
        <a:p>
          <a:pPr>
            <a:lnSpc>
              <a:spcPct val="100000"/>
            </a:lnSpc>
          </a:pPr>
          <a:r>
            <a:rPr lang="en-US" dirty="0" err="1"/>
            <a:t>금융자본의</a:t>
          </a:r>
          <a:r>
            <a:rPr lang="en-US" dirty="0"/>
            <a:t> </a:t>
          </a:r>
          <a:r>
            <a:rPr lang="en-US" dirty="0" err="1"/>
            <a:t>위상</a:t>
          </a:r>
          <a:r>
            <a:rPr lang="en-US" dirty="0"/>
            <a:t> </a:t>
          </a:r>
          <a:r>
            <a:rPr lang="en-US" dirty="0" err="1"/>
            <a:t>공간</a:t>
          </a:r>
          <a:r>
            <a:rPr lang="en-US" dirty="0"/>
            <a:t> </a:t>
          </a:r>
          <a:r>
            <a:rPr lang="en-US" dirty="0" err="1"/>
            <a:t>분석은</a:t>
          </a:r>
          <a:r>
            <a:rPr lang="en-US" dirty="0"/>
            <a:t> </a:t>
          </a:r>
          <a:r>
            <a:rPr lang="ko-KR" altLang="en-US" dirty="0"/>
            <a:t>금융</a:t>
          </a:r>
          <a:r>
            <a:rPr lang="en-US" dirty="0"/>
            <a:t>과 </a:t>
          </a:r>
          <a:r>
            <a:rPr lang="ko-KR" altLang="en-US" dirty="0"/>
            <a:t>생산</a:t>
          </a:r>
          <a:r>
            <a:rPr lang="en-US" dirty="0"/>
            <a:t> </a:t>
          </a:r>
          <a:r>
            <a:rPr lang="en-US" dirty="0" err="1"/>
            <a:t>경로의</a:t>
          </a:r>
          <a:r>
            <a:rPr lang="en-US" dirty="0"/>
            <a:t> </a:t>
          </a:r>
          <a:r>
            <a:rPr lang="en-US" dirty="0" err="1"/>
            <a:t>구조를</a:t>
          </a:r>
          <a:r>
            <a:rPr lang="en-US" dirty="0"/>
            <a:t> </a:t>
          </a:r>
          <a:r>
            <a:rPr lang="en-US" dirty="0" err="1"/>
            <a:t>심층적으로</a:t>
          </a:r>
          <a:r>
            <a:rPr lang="en-US" dirty="0"/>
            <a:t> </a:t>
          </a:r>
          <a:r>
            <a:rPr lang="en-US" dirty="0" err="1"/>
            <a:t>이해하는</a:t>
          </a:r>
          <a:r>
            <a:rPr lang="en-US" dirty="0"/>
            <a:t> </a:t>
          </a:r>
          <a:r>
            <a:rPr lang="en-US" dirty="0" err="1"/>
            <a:t>혁신적</a:t>
          </a:r>
          <a:r>
            <a:rPr lang="en-US" dirty="0"/>
            <a:t> </a:t>
          </a:r>
          <a:r>
            <a:rPr lang="en-US" dirty="0" err="1"/>
            <a:t>방법입니다</a:t>
          </a:r>
          <a:r>
            <a:rPr lang="en-US" dirty="0"/>
            <a:t>.</a:t>
          </a:r>
        </a:p>
      </dgm:t>
    </dgm:pt>
    <dgm:pt modelId="{7A449DD1-1103-4371-9DCA-FF8A53B582C2}" type="parTrans" cxnId="{8B3987CE-E83F-42AE-9685-892C4C51C261}">
      <dgm:prSet/>
      <dgm:spPr/>
      <dgm:t>
        <a:bodyPr/>
        <a:lstStyle/>
        <a:p>
          <a:endParaRPr lang="en-US"/>
        </a:p>
      </dgm:t>
    </dgm:pt>
    <dgm:pt modelId="{365384FD-446A-4BF6-924E-40D32CFC31D4}" type="sibTrans" cxnId="{8B3987CE-E83F-42AE-9685-892C4C51C261}">
      <dgm:prSet/>
      <dgm:spPr/>
      <dgm:t>
        <a:bodyPr/>
        <a:lstStyle/>
        <a:p>
          <a:endParaRPr lang="en-US"/>
        </a:p>
      </dgm:t>
    </dgm:pt>
    <dgm:pt modelId="{4AC9CEC7-957E-4C79-A95C-7D5E7EC0E083}">
      <dgm:prSet/>
      <dgm:spPr/>
      <dgm:t>
        <a:bodyPr/>
        <a:lstStyle/>
        <a:p>
          <a:pPr>
            <a:lnSpc>
              <a:spcPct val="100000"/>
            </a:lnSpc>
            <a:defRPr b="1"/>
          </a:pPr>
          <a:r>
            <a:rPr lang="en-US" dirty="0" err="1"/>
            <a:t>경제</a:t>
          </a:r>
          <a:r>
            <a:rPr lang="en-US" dirty="0"/>
            <a:t> </a:t>
          </a:r>
          <a:r>
            <a:rPr lang="en-US" dirty="0" err="1"/>
            <a:t>성장</a:t>
          </a:r>
          <a:r>
            <a:rPr lang="en-US" dirty="0"/>
            <a:t> </a:t>
          </a:r>
          <a:r>
            <a:rPr lang="en-US" dirty="0" err="1"/>
            <a:t>모델</a:t>
          </a:r>
          <a:r>
            <a:rPr lang="en-US" dirty="0"/>
            <a:t> </a:t>
          </a:r>
          <a:r>
            <a:rPr lang="en-US" dirty="0" err="1"/>
            <a:t>다양성</a:t>
          </a:r>
          <a:endParaRPr lang="en-US" dirty="0"/>
        </a:p>
      </dgm:t>
    </dgm:pt>
    <dgm:pt modelId="{799AAC46-1366-4B7F-B07F-CAA6599B05D7}" type="parTrans" cxnId="{61093741-D799-4E94-BEBC-28447F9540BB}">
      <dgm:prSet/>
      <dgm:spPr/>
      <dgm:t>
        <a:bodyPr/>
        <a:lstStyle/>
        <a:p>
          <a:endParaRPr lang="en-US"/>
        </a:p>
      </dgm:t>
    </dgm:pt>
    <dgm:pt modelId="{845C8E23-E1B4-43D0-916B-C6CF9D9CFC7A}" type="sibTrans" cxnId="{61093741-D799-4E94-BEBC-28447F9540BB}">
      <dgm:prSet/>
      <dgm:spPr/>
      <dgm:t>
        <a:bodyPr/>
        <a:lstStyle/>
        <a:p>
          <a:pPr>
            <a:lnSpc>
              <a:spcPct val="100000"/>
            </a:lnSpc>
            <a:defRPr b="1"/>
          </a:pPr>
          <a:endParaRPr lang="en-US"/>
        </a:p>
      </dgm:t>
    </dgm:pt>
    <dgm:pt modelId="{7E6C57A5-EDBE-4056-ACE4-A4DF378405C6}">
      <dgm:prSet/>
      <dgm:spPr/>
      <dgm:t>
        <a:bodyPr/>
        <a:lstStyle/>
        <a:p>
          <a:pPr>
            <a:lnSpc>
              <a:spcPct val="100000"/>
            </a:lnSpc>
          </a:pPr>
          <a:r>
            <a:rPr lang="en-US" dirty="0"/>
            <a:t>이 </a:t>
          </a:r>
          <a:r>
            <a:rPr lang="en-US" dirty="0" err="1"/>
            <a:t>분석은</a:t>
          </a:r>
          <a:r>
            <a:rPr lang="en-US" dirty="0"/>
            <a:t> </a:t>
          </a:r>
          <a:r>
            <a:rPr lang="en-US" dirty="0" err="1"/>
            <a:t>다양한</a:t>
          </a:r>
          <a:r>
            <a:rPr lang="en-US" dirty="0"/>
            <a:t> </a:t>
          </a:r>
          <a:r>
            <a:rPr lang="en-US" dirty="0" err="1"/>
            <a:t>경제</a:t>
          </a:r>
          <a:r>
            <a:rPr lang="en-US" dirty="0"/>
            <a:t> </a:t>
          </a:r>
          <a:r>
            <a:rPr lang="en-US" dirty="0" err="1"/>
            <a:t>성장</a:t>
          </a:r>
          <a:r>
            <a:rPr lang="en-US" dirty="0"/>
            <a:t> </a:t>
          </a:r>
          <a:r>
            <a:rPr lang="en-US" dirty="0" err="1"/>
            <a:t>모델을</a:t>
          </a:r>
          <a:r>
            <a:rPr lang="en-US" dirty="0"/>
            <a:t> </a:t>
          </a:r>
          <a:r>
            <a:rPr lang="en-US" dirty="0" err="1"/>
            <a:t>파악하고</a:t>
          </a:r>
          <a:r>
            <a:rPr lang="en-US" dirty="0"/>
            <a:t> </a:t>
          </a:r>
          <a:r>
            <a:rPr lang="en-US" dirty="0" err="1"/>
            <a:t>각각의</a:t>
          </a:r>
          <a:r>
            <a:rPr lang="en-US" dirty="0"/>
            <a:t> </a:t>
          </a:r>
          <a:r>
            <a:rPr lang="en-US" dirty="0" err="1"/>
            <a:t>특징을</a:t>
          </a:r>
          <a:r>
            <a:rPr lang="en-US" dirty="0"/>
            <a:t> </a:t>
          </a:r>
          <a:r>
            <a:rPr lang="en-US" dirty="0" err="1"/>
            <a:t>명확하게</a:t>
          </a:r>
          <a:r>
            <a:rPr lang="en-US" dirty="0"/>
            <a:t> </a:t>
          </a:r>
          <a:r>
            <a:rPr lang="en-US" dirty="0" err="1"/>
            <a:t>진단할</a:t>
          </a:r>
          <a:r>
            <a:rPr lang="en-US" dirty="0"/>
            <a:t> 수 </a:t>
          </a:r>
          <a:r>
            <a:rPr lang="en-US" dirty="0" err="1"/>
            <a:t>있게</a:t>
          </a:r>
          <a:r>
            <a:rPr lang="en-US" dirty="0"/>
            <a:t> </a:t>
          </a:r>
          <a:r>
            <a:rPr lang="en-US" dirty="0" err="1"/>
            <a:t>합니다</a:t>
          </a:r>
          <a:r>
            <a:rPr lang="en-US" dirty="0"/>
            <a:t>.</a:t>
          </a:r>
        </a:p>
      </dgm:t>
    </dgm:pt>
    <dgm:pt modelId="{B44D61E0-BBDC-4183-916A-2BFDCB21FD07}" type="parTrans" cxnId="{E5FD5041-DFBF-4B66-8EDB-CF8829D9B06B}">
      <dgm:prSet/>
      <dgm:spPr/>
      <dgm:t>
        <a:bodyPr/>
        <a:lstStyle/>
        <a:p>
          <a:endParaRPr lang="en-US"/>
        </a:p>
      </dgm:t>
    </dgm:pt>
    <dgm:pt modelId="{3E755FCA-99C4-4C9F-B60A-1C02A3F4413C}" type="sibTrans" cxnId="{E5FD5041-DFBF-4B66-8EDB-CF8829D9B06B}">
      <dgm:prSet/>
      <dgm:spPr/>
      <dgm:t>
        <a:bodyPr/>
        <a:lstStyle/>
        <a:p>
          <a:endParaRPr lang="en-US"/>
        </a:p>
      </dgm:t>
    </dgm:pt>
    <dgm:pt modelId="{5C843CCB-FA4E-4DBD-996E-2F19986D8EB8}">
      <dgm:prSet/>
      <dgm:spPr/>
      <dgm:t>
        <a:bodyPr/>
        <a:lstStyle/>
        <a:p>
          <a:pPr>
            <a:lnSpc>
              <a:spcPct val="100000"/>
            </a:lnSpc>
            <a:defRPr b="1"/>
          </a:pPr>
          <a:r>
            <a:rPr lang="en-US"/>
            <a:t>금융 리스크 진단</a:t>
          </a:r>
        </a:p>
      </dgm:t>
    </dgm:pt>
    <dgm:pt modelId="{863A9A77-219C-47E8-AFD6-6C39252A1A6F}" type="parTrans" cxnId="{41F1A613-65EE-4D12-9A19-9318A0D67B2A}">
      <dgm:prSet/>
      <dgm:spPr/>
      <dgm:t>
        <a:bodyPr/>
        <a:lstStyle/>
        <a:p>
          <a:endParaRPr lang="en-US"/>
        </a:p>
      </dgm:t>
    </dgm:pt>
    <dgm:pt modelId="{34868241-B2BD-44FE-8F72-4A838D4E1D3C}" type="sibTrans" cxnId="{41F1A613-65EE-4D12-9A19-9318A0D67B2A}">
      <dgm:prSet/>
      <dgm:spPr/>
      <dgm:t>
        <a:bodyPr/>
        <a:lstStyle/>
        <a:p>
          <a:endParaRPr lang="en-US"/>
        </a:p>
      </dgm:t>
    </dgm:pt>
    <dgm:pt modelId="{94D4A2E4-ABD3-4767-9B88-96DE80791F78}">
      <dgm:prSet/>
      <dgm:spPr/>
      <dgm:t>
        <a:bodyPr/>
        <a:lstStyle/>
        <a:p>
          <a:pPr>
            <a:lnSpc>
              <a:spcPct val="100000"/>
            </a:lnSpc>
          </a:pPr>
          <a:r>
            <a:rPr lang="en-US" dirty="0" err="1"/>
            <a:t>금융</a:t>
          </a:r>
          <a:r>
            <a:rPr lang="en-US" dirty="0"/>
            <a:t> </a:t>
          </a:r>
          <a:r>
            <a:rPr lang="en-US" dirty="0" err="1"/>
            <a:t>리스크를</a:t>
          </a:r>
          <a:r>
            <a:rPr lang="en-US" dirty="0"/>
            <a:t> </a:t>
          </a:r>
          <a:r>
            <a:rPr lang="en-US" dirty="0" err="1"/>
            <a:t>명확히</a:t>
          </a:r>
          <a:r>
            <a:rPr lang="en-US" dirty="0"/>
            <a:t> </a:t>
          </a:r>
          <a:r>
            <a:rPr lang="en-US" dirty="0" err="1"/>
            <a:t>분석하여</a:t>
          </a:r>
          <a:r>
            <a:rPr lang="en-US" dirty="0"/>
            <a:t> </a:t>
          </a:r>
          <a:r>
            <a:rPr lang="en-US" dirty="0" err="1"/>
            <a:t>정책</a:t>
          </a:r>
          <a:r>
            <a:rPr lang="en-US" dirty="0"/>
            <a:t> </a:t>
          </a:r>
          <a:r>
            <a:rPr lang="en-US" dirty="0" err="1"/>
            <a:t>결정과</a:t>
          </a:r>
          <a:r>
            <a:rPr lang="en-US" dirty="0"/>
            <a:t> </a:t>
          </a:r>
          <a:r>
            <a:rPr lang="en-US" dirty="0" err="1"/>
            <a:t>연구</a:t>
          </a:r>
          <a:r>
            <a:rPr lang="en-US" dirty="0"/>
            <a:t> </a:t>
          </a:r>
          <a:r>
            <a:rPr lang="en-US" dirty="0" err="1"/>
            <a:t>방향에</a:t>
          </a:r>
          <a:r>
            <a:rPr lang="en-US" dirty="0"/>
            <a:t> </a:t>
          </a:r>
          <a:r>
            <a:rPr lang="en-US" dirty="0" err="1"/>
            <a:t>중요한</a:t>
          </a:r>
          <a:r>
            <a:rPr lang="en-US" dirty="0"/>
            <a:t> </a:t>
          </a:r>
          <a:r>
            <a:rPr lang="en-US" dirty="0" err="1"/>
            <a:t>시사점을</a:t>
          </a:r>
          <a:r>
            <a:rPr lang="en-US" dirty="0"/>
            <a:t> </a:t>
          </a:r>
          <a:r>
            <a:rPr lang="en-US" dirty="0" err="1"/>
            <a:t>제공합니다</a:t>
          </a:r>
          <a:r>
            <a:rPr lang="en-US" dirty="0"/>
            <a:t>.</a:t>
          </a:r>
        </a:p>
      </dgm:t>
    </dgm:pt>
    <dgm:pt modelId="{DD4A6113-777E-4E77-A696-372FE95FD024}" type="parTrans" cxnId="{61AD304A-FC20-42A4-82FC-47AF35B5CA3D}">
      <dgm:prSet/>
      <dgm:spPr/>
      <dgm:t>
        <a:bodyPr/>
        <a:lstStyle/>
        <a:p>
          <a:endParaRPr lang="en-US"/>
        </a:p>
      </dgm:t>
    </dgm:pt>
    <dgm:pt modelId="{BFBA0031-FBEE-426E-A3D1-519F229A8DA9}" type="sibTrans" cxnId="{61AD304A-FC20-42A4-82FC-47AF35B5CA3D}">
      <dgm:prSet/>
      <dgm:spPr/>
      <dgm:t>
        <a:bodyPr/>
        <a:lstStyle/>
        <a:p>
          <a:endParaRPr lang="en-US"/>
        </a:p>
      </dgm:t>
    </dgm:pt>
    <dgm:pt modelId="{D3DE0E06-B29D-4321-903C-0C836FBC984A}" type="pres">
      <dgm:prSet presAssocID="{1D2A57A7-67C4-4B05-A13B-EC7BD7FAFB72}" presName="Name0" presStyleCnt="0">
        <dgm:presLayoutVars>
          <dgm:dir/>
          <dgm:resizeHandles val="exact"/>
        </dgm:presLayoutVars>
      </dgm:prSet>
      <dgm:spPr/>
    </dgm:pt>
    <dgm:pt modelId="{64EC28AE-1608-4907-AD72-7CF99A5620F5}" type="pres">
      <dgm:prSet presAssocID="{A9B350EC-5B32-4736-8900-426718E68520}" presName="compNode" presStyleCnt="0"/>
      <dgm:spPr/>
    </dgm:pt>
    <dgm:pt modelId="{89C4F43F-2773-428F-933D-FB6724F37E7B}" type="pres">
      <dgm:prSet presAssocID="{A9B350EC-5B32-4736-8900-426718E68520}" presName="pictRect" presStyleLbl="revTx" presStyleIdx="0" presStyleCnt="6">
        <dgm:presLayoutVars>
          <dgm:chMax val="0"/>
          <dgm:bulletEnabled/>
        </dgm:presLayoutVars>
      </dgm:prSet>
      <dgm:spPr/>
    </dgm:pt>
    <dgm:pt modelId="{E4653D5B-DC68-4ECA-8B03-DA9F83E44415}" type="pres">
      <dgm:prSet presAssocID="{A9B350EC-5B32-4736-8900-426718E68520}" presName="textRect" presStyleLbl="revTx" presStyleIdx="1" presStyleCnt="6">
        <dgm:presLayoutVars>
          <dgm:bulletEnabled/>
        </dgm:presLayoutVars>
      </dgm:prSet>
      <dgm:spPr/>
    </dgm:pt>
    <dgm:pt modelId="{C7460267-07AA-4F3B-9750-B448EDED80FF}" type="pres">
      <dgm:prSet presAssocID="{C7CE5444-1C93-496D-A495-D36B58D1FC84}" presName="sibTrans" presStyleLbl="sibTrans2D1" presStyleIdx="0" presStyleCnt="0"/>
      <dgm:spPr/>
    </dgm:pt>
    <dgm:pt modelId="{2E67E5CE-10FD-4402-9B11-454F6BD21013}" type="pres">
      <dgm:prSet presAssocID="{4AC9CEC7-957E-4C79-A95C-7D5E7EC0E083}" presName="compNode" presStyleCnt="0"/>
      <dgm:spPr/>
    </dgm:pt>
    <dgm:pt modelId="{94D8B4E9-36D3-4113-B726-C54AEC01F5B5}" type="pres">
      <dgm:prSet presAssocID="{4AC9CEC7-957E-4C79-A95C-7D5E7EC0E083}" presName="pictRect" presStyleLbl="revTx" presStyleIdx="2" presStyleCnt="6" custScaleX="112445">
        <dgm:presLayoutVars>
          <dgm:chMax val="0"/>
          <dgm:bulletEnabled/>
        </dgm:presLayoutVars>
      </dgm:prSet>
      <dgm:spPr/>
    </dgm:pt>
    <dgm:pt modelId="{79AA8FBB-930A-42E5-923C-F0CF402F56A8}" type="pres">
      <dgm:prSet presAssocID="{4AC9CEC7-957E-4C79-A95C-7D5E7EC0E083}" presName="textRect" presStyleLbl="revTx" presStyleIdx="3" presStyleCnt="6">
        <dgm:presLayoutVars>
          <dgm:bulletEnabled/>
        </dgm:presLayoutVars>
      </dgm:prSet>
      <dgm:spPr/>
    </dgm:pt>
    <dgm:pt modelId="{797E4BE8-2A83-4FBA-A3EF-BACF107D53E0}" type="pres">
      <dgm:prSet presAssocID="{845C8E23-E1B4-43D0-916B-C6CF9D9CFC7A}" presName="sibTrans" presStyleLbl="sibTrans2D1" presStyleIdx="0" presStyleCnt="0"/>
      <dgm:spPr/>
    </dgm:pt>
    <dgm:pt modelId="{E765D9BC-9AD0-4607-82C5-91A12F8A67A3}" type="pres">
      <dgm:prSet presAssocID="{5C843CCB-FA4E-4DBD-996E-2F19986D8EB8}" presName="compNode" presStyleCnt="0"/>
      <dgm:spPr/>
    </dgm:pt>
    <dgm:pt modelId="{B10EA57F-944C-4149-B5A7-AEAC9BEF35D1}" type="pres">
      <dgm:prSet presAssocID="{5C843CCB-FA4E-4DBD-996E-2F19986D8EB8}" presName="pictRect" presStyleLbl="revTx" presStyleIdx="4" presStyleCnt="6">
        <dgm:presLayoutVars>
          <dgm:chMax val="0"/>
          <dgm:bulletEnabled/>
        </dgm:presLayoutVars>
      </dgm:prSet>
      <dgm:spPr/>
    </dgm:pt>
    <dgm:pt modelId="{0953604A-C314-4DF8-BDF7-2335518771AE}" type="pres">
      <dgm:prSet presAssocID="{5C843CCB-FA4E-4DBD-996E-2F19986D8EB8}" presName="textRect" presStyleLbl="revTx" presStyleIdx="5" presStyleCnt="6">
        <dgm:presLayoutVars>
          <dgm:bulletEnabled/>
        </dgm:presLayoutVars>
      </dgm:prSet>
      <dgm:spPr/>
    </dgm:pt>
  </dgm:ptLst>
  <dgm:cxnLst>
    <dgm:cxn modelId="{41F1A613-65EE-4D12-9A19-9318A0D67B2A}" srcId="{1D2A57A7-67C4-4B05-A13B-EC7BD7FAFB72}" destId="{5C843CCB-FA4E-4DBD-996E-2F19986D8EB8}" srcOrd="2" destOrd="0" parTransId="{863A9A77-219C-47E8-AFD6-6C39252A1A6F}" sibTransId="{34868241-B2BD-44FE-8F72-4A838D4E1D3C}"/>
    <dgm:cxn modelId="{FC422527-641F-4885-B2CA-6AA0621540C1}" type="presOf" srcId="{94D4A2E4-ABD3-4767-9B88-96DE80791F78}" destId="{0953604A-C314-4DF8-BDF7-2335518771AE}" srcOrd="0" destOrd="0" presId="urn:microsoft.com/office/officeart/2024/3/layout/hArchList1"/>
    <dgm:cxn modelId="{A1DF1A3E-FC40-43EA-94B7-6E20D70B7F80}" type="presOf" srcId="{5C843CCB-FA4E-4DBD-996E-2F19986D8EB8}" destId="{B10EA57F-944C-4149-B5A7-AEAC9BEF35D1}" srcOrd="0" destOrd="0" presId="urn:microsoft.com/office/officeart/2024/3/layout/hArchList1"/>
    <dgm:cxn modelId="{61093741-D799-4E94-BEBC-28447F9540BB}" srcId="{1D2A57A7-67C4-4B05-A13B-EC7BD7FAFB72}" destId="{4AC9CEC7-957E-4C79-A95C-7D5E7EC0E083}" srcOrd="1" destOrd="0" parTransId="{799AAC46-1366-4B7F-B07F-CAA6599B05D7}" sibTransId="{845C8E23-E1B4-43D0-916B-C6CF9D9CFC7A}"/>
    <dgm:cxn modelId="{E5FD5041-DFBF-4B66-8EDB-CF8829D9B06B}" srcId="{4AC9CEC7-957E-4C79-A95C-7D5E7EC0E083}" destId="{7E6C57A5-EDBE-4056-ACE4-A4DF378405C6}" srcOrd="0" destOrd="0" parTransId="{B44D61E0-BBDC-4183-916A-2BFDCB21FD07}" sibTransId="{3E755FCA-99C4-4C9F-B60A-1C02A3F4413C}"/>
    <dgm:cxn modelId="{61AD304A-FC20-42A4-82FC-47AF35B5CA3D}" srcId="{5C843CCB-FA4E-4DBD-996E-2F19986D8EB8}" destId="{94D4A2E4-ABD3-4767-9B88-96DE80791F78}" srcOrd="0" destOrd="0" parTransId="{DD4A6113-777E-4E77-A696-372FE95FD024}" sibTransId="{BFBA0031-FBEE-426E-A3D1-519F229A8DA9}"/>
    <dgm:cxn modelId="{DB08566F-4AC0-4E5D-B18C-BA35F6BB5AB5}" type="presOf" srcId="{A9B350EC-5B32-4736-8900-426718E68520}" destId="{89C4F43F-2773-428F-933D-FB6724F37E7B}" srcOrd="0" destOrd="0" presId="urn:microsoft.com/office/officeart/2024/3/layout/hArchList1"/>
    <dgm:cxn modelId="{DE498E73-9FFD-4834-BEF9-850E463B0AF2}" type="presOf" srcId="{521A6697-C861-47A8-BDE7-73C0D2147F7F}" destId="{E4653D5B-DC68-4ECA-8B03-DA9F83E44415}" srcOrd="0" destOrd="0" presId="urn:microsoft.com/office/officeart/2024/3/layout/hArchList1"/>
    <dgm:cxn modelId="{DE539B54-0916-4E88-9745-43E4D2BEAE4F}" type="presOf" srcId="{7E6C57A5-EDBE-4056-ACE4-A4DF378405C6}" destId="{79AA8FBB-930A-42E5-923C-F0CF402F56A8}" srcOrd="0" destOrd="0" presId="urn:microsoft.com/office/officeart/2024/3/layout/hArchList1"/>
    <dgm:cxn modelId="{9C023678-386B-4616-BC7C-F0389EA2F39B}" type="presOf" srcId="{C7CE5444-1C93-496D-A495-D36B58D1FC84}" destId="{C7460267-07AA-4F3B-9750-B448EDED80FF}" srcOrd="0" destOrd="0" presId="urn:microsoft.com/office/officeart/2024/3/layout/hArchList1"/>
    <dgm:cxn modelId="{B313C68A-10FD-44D7-9EF0-FB6EA1200A27}" type="presOf" srcId="{4AC9CEC7-957E-4C79-A95C-7D5E7EC0E083}" destId="{94D8B4E9-36D3-4113-B726-C54AEC01F5B5}" srcOrd="0" destOrd="0" presId="urn:microsoft.com/office/officeart/2024/3/layout/hArchList1"/>
    <dgm:cxn modelId="{2245C8B4-89AC-4E07-B61C-3B5D8DC2E9E9}" type="presOf" srcId="{1D2A57A7-67C4-4B05-A13B-EC7BD7FAFB72}" destId="{D3DE0E06-B29D-4321-903C-0C836FBC984A}" srcOrd="0" destOrd="0" presId="urn:microsoft.com/office/officeart/2024/3/layout/hArchList1"/>
    <dgm:cxn modelId="{655965C7-959B-4DDB-AC46-14D3FBE58F84}" type="presOf" srcId="{845C8E23-E1B4-43D0-916B-C6CF9D9CFC7A}" destId="{797E4BE8-2A83-4FBA-A3EF-BACF107D53E0}" srcOrd="0" destOrd="0" presId="urn:microsoft.com/office/officeart/2024/3/layout/hArchList1"/>
    <dgm:cxn modelId="{8B3987CE-E83F-42AE-9685-892C4C51C261}" srcId="{A9B350EC-5B32-4736-8900-426718E68520}" destId="{521A6697-C861-47A8-BDE7-73C0D2147F7F}" srcOrd="0" destOrd="0" parTransId="{7A449DD1-1103-4371-9DCA-FF8A53B582C2}" sibTransId="{365384FD-446A-4BF6-924E-40D32CFC31D4}"/>
    <dgm:cxn modelId="{C078B5DD-6A2B-4230-8615-FD3F995C0A90}" srcId="{1D2A57A7-67C4-4B05-A13B-EC7BD7FAFB72}" destId="{A9B350EC-5B32-4736-8900-426718E68520}" srcOrd="0" destOrd="0" parTransId="{DE7A09E0-67DB-42AC-8A7E-384481CAF4D4}" sibTransId="{C7CE5444-1C93-496D-A495-D36B58D1FC84}"/>
    <dgm:cxn modelId="{4B81EA15-62E9-46F1-9353-B975970A77DC}" type="presParOf" srcId="{D3DE0E06-B29D-4321-903C-0C836FBC984A}" destId="{64EC28AE-1608-4907-AD72-7CF99A5620F5}" srcOrd="0" destOrd="0" presId="urn:microsoft.com/office/officeart/2024/3/layout/hArchList1"/>
    <dgm:cxn modelId="{0E527740-CBBB-4C45-AB86-6672BDEABB7D}" type="presParOf" srcId="{64EC28AE-1608-4907-AD72-7CF99A5620F5}" destId="{89C4F43F-2773-428F-933D-FB6724F37E7B}" srcOrd="0" destOrd="0" presId="urn:microsoft.com/office/officeart/2024/3/layout/hArchList1"/>
    <dgm:cxn modelId="{D21BE474-80E7-4A88-BA6F-27993F8670D3}" type="presParOf" srcId="{64EC28AE-1608-4907-AD72-7CF99A5620F5}" destId="{E4653D5B-DC68-4ECA-8B03-DA9F83E44415}" srcOrd="1" destOrd="0" presId="urn:microsoft.com/office/officeart/2024/3/layout/hArchList1"/>
    <dgm:cxn modelId="{204622EF-8F9F-4097-B5B2-D4C75D4ED701}" type="presParOf" srcId="{D3DE0E06-B29D-4321-903C-0C836FBC984A}" destId="{C7460267-07AA-4F3B-9750-B448EDED80FF}" srcOrd="1" destOrd="0" presId="urn:microsoft.com/office/officeart/2024/3/layout/hArchList1"/>
    <dgm:cxn modelId="{ADDEB5C0-013A-4CB1-811F-2615BB65349A}" type="presParOf" srcId="{D3DE0E06-B29D-4321-903C-0C836FBC984A}" destId="{2E67E5CE-10FD-4402-9B11-454F6BD21013}" srcOrd="2" destOrd="0" presId="urn:microsoft.com/office/officeart/2024/3/layout/hArchList1"/>
    <dgm:cxn modelId="{7FE3D7E1-8EDB-4FBA-B8E6-A4BA528A900E}" type="presParOf" srcId="{2E67E5CE-10FD-4402-9B11-454F6BD21013}" destId="{94D8B4E9-36D3-4113-B726-C54AEC01F5B5}" srcOrd="0" destOrd="0" presId="urn:microsoft.com/office/officeart/2024/3/layout/hArchList1"/>
    <dgm:cxn modelId="{28ED0E5F-54EA-40F3-B768-640903DDE08B}" type="presParOf" srcId="{2E67E5CE-10FD-4402-9B11-454F6BD21013}" destId="{79AA8FBB-930A-42E5-923C-F0CF402F56A8}" srcOrd="1" destOrd="0" presId="urn:microsoft.com/office/officeart/2024/3/layout/hArchList1"/>
    <dgm:cxn modelId="{1CED689E-2B13-492C-8E2F-C1B02470CD58}" type="presParOf" srcId="{D3DE0E06-B29D-4321-903C-0C836FBC984A}" destId="{797E4BE8-2A83-4FBA-A3EF-BACF107D53E0}" srcOrd="3" destOrd="0" presId="urn:microsoft.com/office/officeart/2024/3/layout/hArchList1"/>
    <dgm:cxn modelId="{32224A8B-B66F-4416-9955-40EC4789B95C}" type="presParOf" srcId="{D3DE0E06-B29D-4321-903C-0C836FBC984A}" destId="{E765D9BC-9AD0-4607-82C5-91A12F8A67A3}" srcOrd="4" destOrd="0" presId="urn:microsoft.com/office/officeart/2024/3/layout/hArchList1"/>
    <dgm:cxn modelId="{33B2C36B-2B7A-4C87-AC13-B6F17B6057B2}" type="presParOf" srcId="{E765D9BC-9AD0-4607-82C5-91A12F8A67A3}" destId="{B10EA57F-944C-4149-B5A7-AEAC9BEF35D1}" srcOrd="0" destOrd="0" presId="urn:microsoft.com/office/officeart/2024/3/layout/hArchList1"/>
    <dgm:cxn modelId="{0D173264-2AE7-4E4B-961C-21D1F1B82F4A}" type="presParOf" srcId="{E765D9BC-9AD0-4607-82C5-91A12F8A67A3}" destId="{0953604A-C314-4DF8-BDF7-2335518771AE}"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C4F43F-2773-428F-933D-FB6724F37E7B}">
      <dsp:nvSpPr>
        <dsp:cNvPr id="0" name=""/>
        <dsp:cNvSpPr/>
      </dsp:nvSpPr>
      <dsp:spPr>
        <a:xfrm>
          <a:off x="0" y="0"/>
          <a:ext cx="2216777" cy="45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위상 공간 분석 개념</a:t>
          </a:r>
        </a:p>
      </dsp:txBody>
      <dsp:txXfrm>
        <a:off x="0" y="0"/>
        <a:ext cx="2216777" cy="452968"/>
      </dsp:txXfrm>
    </dsp:sp>
    <dsp:sp modelId="{E4653D5B-DC68-4ECA-8B03-DA9F83E44415}">
      <dsp:nvSpPr>
        <dsp:cNvPr id="0" name=""/>
        <dsp:cNvSpPr/>
      </dsp:nvSpPr>
      <dsp:spPr>
        <a:xfrm>
          <a:off x="0" y="452968"/>
          <a:ext cx="2216777" cy="1736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err="1"/>
            <a:t>금융자본의</a:t>
          </a:r>
          <a:r>
            <a:rPr lang="en-US" sz="1400" kern="1200" dirty="0"/>
            <a:t> </a:t>
          </a:r>
          <a:r>
            <a:rPr lang="en-US" sz="1400" kern="1200" dirty="0" err="1"/>
            <a:t>위상</a:t>
          </a:r>
          <a:r>
            <a:rPr lang="en-US" sz="1400" kern="1200" dirty="0"/>
            <a:t> </a:t>
          </a:r>
          <a:r>
            <a:rPr lang="en-US" sz="1400" kern="1200" dirty="0" err="1"/>
            <a:t>공간</a:t>
          </a:r>
          <a:r>
            <a:rPr lang="en-US" sz="1400" kern="1200" dirty="0"/>
            <a:t> </a:t>
          </a:r>
          <a:r>
            <a:rPr lang="en-US" sz="1400" kern="1200" dirty="0" err="1"/>
            <a:t>분석은</a:t>
          </a:r>
          <a:r>
            <a:rPr lang="en-US" sz="1400" kern="1200" dirty="0"/>
            <a:t> </a:t>
          </a:r>
          <a:r>
            <a:rPr lang="ko-KR" altLang="en-US" sz="1400" kern="1200" dirty="0"/>
            <a:t>금융</a:t>
          </a:r>
          <a:r>
            <a:rPr lang="en-US" sz="1400" kern="1200" dirty="0"/>
            <a:t>과 </a:t>
          </a:r>
          <a:r>
            <a:rPr lang="ko-KR" altLang="en-US" sz="1400" kern="1200" dirty="0"/>
            <a:t>생산</a:t>
          </a:r>
          <a:r>
            <a:rPr lang="en-US" sz="1400" kern="1200" dirty="0"/>
            <a:t> </a:t>
          </a:r>
          <a:r>
            <a:rPr lang="en-US" sz="1400" kern="1200" dirty="0" err="1"/>
            <a:t>경로의</a:t>
          </a:r>
          <a:r>
            <a:rPr lang="en-US" sz="1400" kern="1200" dirty="0"/>
            <a:t> </a:t>
          </a:r>
          <a:r>
            <a:rPr lang="en-US" sz="1400" kern="1200" dirty="0" err="1"/>
            <a:t>구조를</a:t>
          </a:r>
          <a:r>
            <a:rPr lang="en-US" sz="1400" kern="1200" dirty="0"/>
            <a:t> </a:t>
          </a:r>
          <a:r>
            <a:rPr lang="en-US" sz="1400" kern="1200" dirty="0" err="1"/>
            <a:t>심층적으로</a:t>
          </a:r>
          <a:r>
            <a:rPr lang="en-US" sz="1400" kern="1200" dirty="0"/>
            <a:t> </a:t>
          </a:r>
          <a:r>
            <a:rPr lang="en-US" sz="1400" kern="1200" dirty="0" err="1"/>
            <a:t>이해하는</a:t>
          </a:r>
          <a:r>
            <a:rPr lang="en-US" sz="1400" kern="1200" dirty="0"/>
            <a:t> </a:t>
          </a:r>
          <a:r>
            <a:rPr lang="en-US" sz="1400" kern="1200" dirty="0" err="1"/>
            <a:t>혁신적</a:t>
          </a:r>
          <a:r>
            <a:rPr lang="en-US" sz="1400" kern="1200" dirty="0"/>
            <a:t> </a:t>
          </a:r>
          <a:r>
            <a:rPr lang="en-US" sz="1400" kern="1200" dirty="0" err="1"/>
            <a:t>방법입니다</a:t>
          </a:r>
          <a:r>
            <a:rPr lang="en-US" sz="1400" kern="1200" dirty="0"/>
            <a:t>.</a:t>
          </a:r>
        </a:p>
      </dsp:txBody>
      <dsp:txXfrm>
        <a:off x="0" y="452968"/>
        <a:ext cx="2216777" cy="1736359"/>
      </dsp:txXfrm>
    </dsp:sp>
    <dsp:sp modelId="{94D8B4E9-36D3-4113-B726-C54AEC01F5B5}">
      <dsp:nvSpPr>
        <dsp:cNvPr id="0" name=""/>
        <dsp:cNvSpPr/>
      </dsp:nvSpPr>
      <dsp:spPr>
        <a:xfrm>
          <a:off x="2438454" y="6123"/>
          <a:ext cx="2492654" cy="45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err="1"/>
            <a:t>경제</a:t>
          </a:r>
          <a:r>
            <a:rPr lang="en-US" sz="1800" kern="1200" dirty="0"/>
            <a:t> </a:t>
          </a:r>
          <a:r>
            <a:rPr lang="en-US" sz="1800" kern="1200" dirty="0" err="1"/>
            <a:t>성장</a:t>
          </a:r>
          <a:r>
            <a:rPr lang="en-US" sz="1800" kern="1200" dirty="0"/>
            <a:t> </a:t>
          </a:r>
          <a:r>
            <a:rPr lang="en-US" sz="1800" kern="1200" dirty="0" err="1"/>
            <a:t>모델</a:t>
          </a:r>
          <a:r>
            <a:rPr lang="en-US" sz="1800" kern="1200" dirty="0"/>
            <a:t> </a:t>
          </a:r>
          <a:r>
            <a:rPr lang="en-US" sz="1800" kern="1200" dirty="0" err="1"/>
            <a:t>다양성</a:t>
          </a:r>
          <a:endParaRPr lang="en-US" sz="1800" kern="1200" dirty="0"/>
        </a:p>
      </dsp:txBody>
      <dsp:txXfrm>
        <a:off x="2438454" y="6123"/>
        <a:ext cx="2492654" cy="452968"/>
      </dsp:txXfrm>
    </dsp:sp>
    <dsp:sp modelId="{79AA8FBB-930A-42E5-923C-F0CF402F56A8}">
      <dsp:nvSpPr>
        <dsp:cNvPr id="0" name=""/>
        <dsp:cNvSpPr/>
      </dsp:nvSpPr>
      <dsp:spPr>
        <a:xfrm>
          <a:off x="2576393" y="459092"/>
          <a:ext cx="2216777" cy="1724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이 </a:t>
          </a:r>
          <a:r>
            <a:rPr lang="en-US" sz="1400" kern="1200" dirty="0" err="1"/>
            <a:t>분석은</a:t>
          </a:r>
          <a:r>
            <a:rPr lang="en-US" sz="1400" kern="1200" dirty="0"/>
            <a:t> </a:t>
          </a:r>
          <a:r>
            <a:rPr lang="en-US" sz="1400" kern="1200" dirty="0" err="1"/>
            <a:t>다양한</a:t>
          </a:r>
          <a:r>
            <a:rPr lang="en-US" sz="1400" kern="1200" dirty="0"/>
            <a:t> </a:t>
          </a:r>
          <a:r>
            <a:rPr lang="en-US" sz="1400" kern="1200" dirty="0" err="1"/>
            <a:t>경제</a:t>
          </a:r>
          <a:r>
            <a:rPr lang="en-US" sz="1400" kern="1200" dirty="0"/>
            <a:t> </a:t>
          </a:r>
          <a:r>
            <a:rPr lang="en-US" sz="1400" kern="1200" dirty="0" err="1"/>
            <a:t>성장</a:t>
          </a:r>
          <a:r>
            <a:rPr lang="en-US" sz="1400" kern="1200" dirty="0"/>
            <a:t> </a:t>
          </a:r>
          <a:r>
            <a:rPr lang="en-US" sz="1400" kern="1200" dirty="0" err="1"/>
            <a:t>모델을</a:t>
          </a:r>
          <a:r>
            <a:rPr lang="en-US" sz="1400" kern="1200" dirty="0"/>
            <a:t> </a:t>
          </a:r>
          <a:r>
            <a:rPr lang="en-US" sz="1400" kern="1200" dirty="0" err="1"/>
            <a:t>파악하고</a:t>
          </a:r>
          <a:r>
            <a:rPr lang="en-US" sz="1400" kern="1200" dirty="0"/>
            <a:t> </a:t>
          </a:r>
          <a:r>
            <a:rPr lang="en-US" sz="1400" kern="1200" dirty="0" err="1"/>
            <a:t>각각의</a:t>
          </a:r>
          <a:r>
            <a:rPr lang="en-US" sz="1400" kern="1200" dirty="0"/>
            <a:t> </a:t>
          </a:r>
          <a:r>
            <a:rPr lang="en-US" sz="1400" kern="1200" dirty="0" err="1"/>
            <a:t>특징을</a:t>
          </a:r>
          <a:r>
            <a:rPr lang="en-US" sz="1400" kern="1200" dirty="0"/>
            <a:t> </a:t>
          </a:r>
          <a:r>
            <a:rPr lang="en-US" sz="1400" kern="1200" dirty="0" err="1"/>
            <a:t>명확하게</a:t>
          </a:r>
          <a:r>
            <a:rPr lang="en-US" sz="1400" kern="1200" dirty="0"/>
            <a:t> </a:t>
          </a:r>
          <a:r>
            <a:rPr lang="en-US" sz="1400" kern="1200" dirty="0" err="1"/>
            <a:t>진단할</a:t>
          </a:r>
          <a:r>
            <a:rPr lang="en-US" sz="1400" kern="1200" dirty="0"/>
            <a:t> 수 </a:t>
          </a:r>
          <a:r>
            <a:rPr lang="en-US" sz="1400" kern="1200" dirty="0" err="1"/>
            <a:t>있게</a:t>
          </a:r>
          <a:r>
            <a:rPr lang="en-US" sz="1400" kern="1200" dirty="0"/>
            <a:t> </a:t>
          </a:r>
          <a:r>
            <a:rPr lang="en-US" sz="1400" kern="1200" dirty="0" err="1"/>
            <a:t>합니다</a:t>
          </a:r>
          <a:r>
            <a:rPr lang="en-US" sz="1400" kern="1200" dirty="0"/>
            <a:t>.</a:t>
          </a:r>
        </a:p>
      </dsp:txBody>
      <dsp:txXfrm>
        <a:off x="2576393" y="459092"/>
        <a:ext cx="2216777" cy="1724111"/>
      </dsp:txXfrm>
    </dsp:sp>
    <dsp:sp modelId="{B10EA57F-944C-4149-B5A7-AEAC9BEF35D1}">
      <dsp:nvSpPr>
        <dsp:cNvPr id="0" name=""/>
        <dsp:cNvSpPr/>
      </dsp:nvSpPr>
      <dsp:spPr>
        <a:xfrm>
          <a:off x="5152787" y="6123"/>
          <a:ext cx="2216777" cy="45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금융 리스크 진단</a:t>
          </a:r>
        </a:p>
      </dsp:txBody>
      <dsp:txXfrm>
        <a:off x="5152787" y="6123"/>
        <a:ext cx="2216777" cy="452968"/>
      </dsp:txXfrm>
    </dsp:sp>
    <dsp:sp modelId="{0953604A-C314-4DF8-BDF7-2335518771AE}">
      <dsp:nvSpPr>
        <dsp:cNvPr id="0" name=""/>
        <dsp:cNvSpPr/>
      </dsp:nvSpPr>
      <dsp:spPr>
        <a:xfrm>
          <a:off x="5152787" y="459092"/>
          <a:ext cx="2216777" cy="1724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err="1"/>
            <a:t>금융</a:t>
          </a:r>
          <a:r>
            <a:rPr lang="en-US" sz="1400" kern="1200" dirty="0"/>
            <a:t> </a:t>
          </a:r>
          <a:r>
            <a:rPr lang="en-US" sz="1400" kern="1200" dirty="0" err="1"/>
            <a:t>리스크를</a:t>
          </a:r>
          <a:r>
            <a:rPr lang="en-US" sz="1400" kern="1200" dirty="0"/>
            <a:t> </a:t>
          </a:r>
          <a:r>
            <a:rPr lang="en-US" sz="1400" kern="1200" dirty="0" err="1"/>
            <a:t>명확히</a:t>
          </a:r>
          <a:r>
            <a:rPr lang="en-US" sz="1400" kern="1200" dirty="0"/>
            <a:t> </a:t>
          </a:r>
          <a:r>
            <a:rPr lang="en-US" sz="1400" kern="1200" dirty="0" err="1"/>
            <a:t>분석하여</a:t>
          </a:r>
          <a:r>
            <a:rPr lang="en-US" sz="1400" kern="1200" dirty="0"/>
            <a:t> </a:t>
          </a:r>
          <a:r>
            <a:rPr lang="en-US" sz="1400" kern="1200" dirty="0" err="1"/>
            <a:t>정책</a:t>
          </a:r>
          <a:r>
            <a:rPr lang="en-US" sz="1400" kern="1200" dirty="0"/>
            <a:t> </a:t>
          </a:r>
          <a:r>
            <a:rPr lang="en-US" sz="1400" kern="1200" dirty="0" err="1"/>
            <a:t>결정과</a:t>
          </a:r>
          <a:r>
            <a:rPr lang="en-US" sz="1400" kern="1200" dirty="0"/>
            <a:t> </a:t>
          </a:r>
          <a:r>
            <a:rPr lang="en-US" sz="1400" kern="1200" dirty="0" err="1"/>
            <a:t>연구</a:t>
          </a:r>
          <a:r>
            <a:rPr lang="en-US" sz="1400" kern="1200" dirty="0"/>
            <a:t> </a:t>
          </a:r>
          <a:r>
            <a:rPr lang="en-US" sz="1400" kern="1200" dirty="0" err="1"/>
            <a:t>방향에</a:t>
          </a:r>
          <a:r>
            <a:rPr lang="en-US" sz="1400" kern="1200" dirty="0"/>
            <a:t> </a:t>
          </a:r>
          <a:r>
            <a:rPr lang="en-US" sz="1400" kern="1200" dirty="0" err="1"/>
            <a:t>중요한</a:t>
          </a:r>
          <a:r>
            <a:rPr lang="en-US" sz="1400" kern="1200" dirty="0"/>
            <a:t> </a:t>
          </a:r>
          <a:r>
            <a:rPr lang="en-US" sz="1400" kern="1200" dirty="0" err="1"/>
            <a:t>시사점을</a:t>
          </a:r>
          <a:r>
            <a:rPr lang="en-US" sz="1400" kern="1200" dirty="0"/>
            <a:t> </a:t>
          </a:r>
          <a:r>
            <a:rPr lang="en-US" sz="1400" kern="1200" dirty="0" err="1"/>
            <a:t>제공합니다</a:t>
          </a:r>
          <a:r>
            <a:rPr lang="en-US" sz="1400" kern="1200" dirty="0"/>
            <a:t>.</a:t>
          </a:r>
        </a:p>
      </dsp:txBody>
      <dsp:txXfrm>
        <a:off x="5152787" y="459092"/>
        <a:ext cx="2216777" cy="1724111"/>
      </dsp:txXfrm>
    </dsp:sp>
  </dsp:spTree>
</dsp:drawing>
</file>

<file path=ppt/diagrams/layout1.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E727E2-B479-4C29-92BE-5D26DEEAEE5D}" type="datetimeFigureOut">
              <a:rPr lang="ko-KR" altLang="en-US" smtClean="0"/>
              <a:t>2025-12-16</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4C6634-41EF-49A0-8451-91C9790EA082}" type="slidenum">
              <a:rPr lang="ko-KR" altLang="en-US" smtClean="0"/>
              <a:t>‹#›</a:t>
            </a:fld>
            <a:endParaRPr lang="ko-KR" altLang="en-US"/>
          </a:p>
        </p:txBody>
      </p:sp>
    </p:spTree>
    <p:extLst>
      <p:ext uri="{BB962C8B-B14F-4D97-AF65-F5344CB8AC3E}">
        <p14:creationId xmlns:p14="http://schemas.microsoft.com/office/powerpoint/2010/main" val="220806873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AI 생성 콘텐츠는 정확하지 않을 수 있습니다.
---
본 발표에서는 선진 4개국의 성장 모델을 중심으로 금융자본의 위상 공간 분석과 국가별 자본-부채 경로를 탐구합니다. 경제 구조와 금융 리스크의 상호작용을 이해하고자 핵심 변수와 분석 방법론, 그리고 각국의 구조적 궤적을 비교합니다.
</a:t>
            </a:r>
          </a:p>
        </p:txBody>
      </p:sp>
      <p:sp>
        <p:nvSpPr>
          <p:cNvPr id="4" name="슬라이드 번호 개체 틀 3"/>
          <p:cNvSpPr>
            <a:spLocks noGrp="1"/>
          </p:cNvSpPr>
          <p:nvPr>
            <p:ph type="sldNum" sz="quarter" idx="5"/>
          </p:nvPr>
        </p:nvSpPr>
        <p:spPr/>
        <p:txBody>
          <a:bodyPr/>
          <a:lstStyle/>
          <a:p>
            <a:fld id="{A4637C6A-C8FE-4F08-BA07-E311DDDB4D9B}" type="slidenum">
              <a:rPr lang="ko-KR" altLang="en-US" smtClean="0"/>
              <a:t>1</a:t>
            </a:fld>
            <a:endParaRPr lang="ko-KR" altLang="en-US"/>
          </a:p>
        </p:txBody>
      </p:sp>
    </p:spTree>
    <p:extLst>
      <p:ext uri="{BB962C8B-B14F-4D97-AF65-F5344CB8AC3E}">
        <p14:creationId xmlns:p14="http://schemas.microsoft.com/office/powerpoint/2010/main" val="4202712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
---
분석에 사용된 데이터는 신뢰성 높은 국제 기구와 열린 데이터 API에서 수집하여 다양한 국가 및 시점의 금융 및 경제 지표를 포함합니다.
이미지 원본: Microsoft 365 콘텐츠 라이브러리
</a:t>
            </a:r>
          </a:p>
        </p:txBody>
      </p:sp>
      <p:sp>
        <p:nvSpPr>
          <p:cNvPr id="4" name="슬라이드 번호 개체 틀 3"/>
          <p:cNvSpPr>
            <a:spLocks noGrp="1"/>
          </p:cNvSpPr>
          <p:nvPr>
            <p:ph type="sldNum" sz="quarter" idx="5"/>
          </p:nvPr>
        </p:nvSpPr>
        <p:spPr/>
        <p:txBody>
          <a:bodyPr/>
          <a:lstStyle/>
          <a:p>
            <a:fld id="{A4637C6A-C8FE-4F08-BA07-E311DDDB4D9B}" type="slidenum">
              <a:rPr lang="ko-KR" altLang="en-US" smtClean="0"/>
              <a:t>10</a:t>
            </a:fld>
            <a:endParaRPr lang="ko-KR" altLang="en-US"/>
          </a:p>
        </p:txBody>
      </p:sp>
    </p:spTree>
    <p:extLst>
      <p:ext uri="{BB962C8B-B14F-4D97-AF65-F5344CB8AC3E}">
        <p14:creationId xmlns:p14="http://schemas.microsoft.com/office/powerpoint/2010/main" val="20343562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BC629-B089-ACE2-52A8-20DFC740ADD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7A292A9-930B-362D-FB40-3837CCA4069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2D2C093-B234-017C-1A76-01FD80ECAF32}"/>
              </a:ext>
            </a:extLst>
          </p:cNvPr>
          <p:cNvSpPr>
            <a:spLocks noGrp="1"/>
          </p:cNvSpPr>
          <p:nvPr>
            <p:ph type="body" idx="1"/>
          </p:nvPr>
        </p:nvSpPr>
        <p:spPr/>
        <p:txBody>
          <a:bodyPr/>
          <a:lstStyle/>
          <a:p>
            <a:r>
              <a:rPr lang="ko-KR" altLang="en-US"/>
              <a:t>한국은 High Risk, High Return 구조를 가지고 있으며, 가계부채 기반 투자 증가가 금융 리스크를 높이고 있음을 데이터로 보여줍니다. 미국, 독일과 비교해 정책적 시사점을 도출합니다.</a:t>
            </a:r>
          </a:p>
        </p:txBody>
      </p:sp>
      <p:sp>
        <p:nvSpPr>
          <p:cNvPr id="4" name="슬라이드 번호 개체 틀 3">
            <a:extLst>
              <a:ext uri="{FF2B5EF4-FFF2-40B4-BE49-F238E27FC236}">
                <a16:creationId xmlns:a16="http://schemas.microsoft.com/office/drawing/2014/main" id="{0CAD8FC4-6557-CE50-5B13-99982908701F}"/>
              </a:ext>
            </a:extLst>
          </p:cNvPr>
          <p:cNvSpPr>
            <a:spLocks noGrp="1"/>
          </p:cNvSpPr>
          <p:nvPr>
            <p:ph type="sldNum" sz="quarter" idx="5"/>
          </p:nvPr>
        </p:nvSpPr>
        <p:spPr/>
        <p:txBody>
          <a:bodyPr/>
          <a:lstStyle/>
          <a:p>
            <a:fld id="{A4637C6A-C8FE-4F08-BA07-E311DDDB4D9B}" type="slidenum">
              <a:rPr lang="ko-KR" altLang="en-US" smtClean="0"/>
              <a:t>11</a:t>
            </a:fld>
            <a:endParaRPr lang="ko-KR" altLang="en-US"/>
          </a:p>
        </p:txBody>
      </p:sp>
    </p:spTree>
    <p:extLst>
      <p:ext uri="{BB962C8B-B14F-4D97-AF65-F5344CB8AC3E}">
        <p14:creationId xmlns:p14="http://schemas.microsoft.com/office/powerpoint/2010/main" val="2108871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42AE8-DFE3-5D64-E4F6-D23ACBBF8F1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912B496-AAAE-7911-AA5B-E71CAEF983E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AF7EF9A-6BE7-328D-056B-59A0E465805E}"/>
              </a:ext>
            </a:extLst>
          </p:cNvPr>
          <p:cNvSpPr>
            <a:spLocks noGrp="1"/>
          </p:cNvSpPr>
          <p:nvPr>
            <p:ph type="body" idx="1"/>
          </p:nvPr>
        </p:nvSpPr>
        <p:spPr/>
        <p:txBody>
          <a:bodyPr/>
          <a:lstStyle/>
          <a:p>
            <a:r>
              <a:rPr lang="ko-KR" altLang="en-US"/>
              <a:t>
---
분석에 사용된 데이터는 신뢰성 높은 국제 기구와 열린 데이터 API에서 수집하여 다양한 국가 및 시점의 금융 및 경제 지표를 포함합니다.
이미지 원본: Microsoft 365 콘텐츠 라이브러리
</a:t>
            </a:r>
          </a:p>
        </p:txBody>
      </p:sp>
      <p:sp>
        <p:nvSpPr>
          <p:cNvPr id="4" name="슬라이드 번호 개체 틀 3">
            <a:extLst>
              <a:ext uri="{FF2B5EF4-FFF2-40B4-BE49-F238E27FC236}">
                <a16:creationId xmlns:a16="http://schemas.microsoft.com/office/drawing/2014/main" id="{85AB8990-6E0F-0D29-3D55-62E9176D0F33}"/>
              </a:ext>
            </a:extLst>
          </p:cNvPr>
          <p:cNvSpPr>
            <a:spLocks noGrp="1"/>
          </p:cNvSpPr>
          <p:nvPr>
            <p:ph type="sldNum" sz="quarter" idx="5"/>
          </p:nvPr>
        </p:nvSpPr>
        <p:spPr/>
        <p:txBody>
          <a:bodyPr/>
          <a:lstStyle/>
          <a:p>
            <a:fld id="{A4637C6A-C8FE-4F08-BA07-E311DDDB4D9B}" type="slidenum">
              <a:rPr lang="ko-KR" altLang="en-US" smtClean="0"/>
              <a:t>12</a:t>
            </a:fld>
            <a:endParaRPr lang="ko-KR" altLang="en-US"/>
          </a:p>
        </p:txBody>
      </p:sp>
    </p:spTree>
    <p:extLst>
      <p:ext uri="{BB962C8B-B14F-4D97-AF65-F5344CB8AC3E}">
        <p14:creationId xmlns:p14="http://schemas.microsoft.com/office/powerpoint/2010/main" val="22005244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미국, 독일, 중국, 한국의 자본-부채 경로를 위상 공간에 시각화하여 각국의 성장 모델과 구조적 특이점을 비교 분석합니다. 이를 통해 서구와 동아시아 모델의 차이를 명확히 합니다.</a:t>
            </a:r>
          </a:p>
        </p:txBody>
      </p:sp>
      <p:sp>
        <p:nvSpPr>
          <p:cNvPr id="4" name="슬라이드 번호 개체 틀 3"/>
          <p:cNvSpPr>
            <a:spLocks noGrp="1"/>
          </p:cNvSpPr>
          <p:nvPr>
            <p:ph type="sldNum" sz="quarter" idx="5"/>
          </p:nvPr>
        </p:nvSpPr>
        <p:spPr/>
        <p:txBody>
          <a:bodyPr/>
          <a:lstStyle/>
          <a:p>
            <a:fld id="{A4637C6A-C8FE-4F08-BA07-E311DDDB4D9B}" type="slidenum">
              <a:rPr lang="ko-KR" altLang="en-US" smtClean="0"/>
              <a:t>13</a:t>
            </a:fld>
            <a:endParaRPr lang="ko-KR" altLang="en-US"/>
          </a:p>
        </p:txBody>
      </p:sp>
    </p:spTree>
    <p:extLst>
      <p:ext uri="{BB962C8B-B14F-4D97-AF65-F5344CB8AC3E}">
        <p14:creationId xmlns:p14="http://schemas.microsoft.com/office/powerpoint/2010/main" val="2139758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
---
네 국가는 위상 공간 내에서 서로 다른 분포와 궤적 특성을 보여 각 성장 모델의 독특한 구조와 금융 리스크 프로필을 드러냅니다.
이미지 원본: Microsoft 365 콘텐츠 라이브러리
</a:t>
            </a:r>
          </a:p>
        </p:txBody>
      </p:sp>
      <p:sp>
        <p:nvSpPr>
          <p:cNvPr id="4" name="슬라이드 번호 개체 틀 3"/>
          <p:cNvSpPr>
            <a:spLocks noGrp="1"/>
          </p:cNvSpPr>
          <p:nvPr>
            <p:ph type="sldNum" sz="quarter" idx="5"/>
          </p:nvPr>
        </p:nvSpPr>
        <p:spPr/>
        <p:txBody>
          <a:bodyPr/>
          <a:lstStyle/>
          <a:p>
            <a:fld id="{A4637C6A-C8FE-4F08-BA07-E311DDDB4D9B}" type="slidenum">
              <a:rPr lang="ko-KR" altLang="en-US" smtClean="0"/>
              <a:t>14</a:t>
            </a:fld>
            <a:endParaRPr lang="ko-KR" altLang="en-US"/>
          </a:p>
        </p:txBody>
      </p:sp>
    </p:spTree>
    <p:extLst>
      <p:ext uri="{BB962C8B-B14F-4D97-AF65-F5344CB8AC3E}">
        <p14:creationId xmlns:p14="http://schemas.microsoft.com/office/powerpoint/2010/main" val="12830758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
---
미국은 금융화가 심화된 혁신 중심 모델이며, 독일은 생산 중심의 안정적 모델로 구별됩니다. 두 국가의 궤적은 금융과 실물 투자 간 균형 차이를 반영합니다.
이미지 원본: Microsoft 365 콘텐츠 라이브러리
</a:t>
            </a:r>
          </a:p>
        </p:txBody>
      </p:sp>
      <p:sp>
        <p:nvSpPr>
          <p:cNvPr id="4" name="슬라이드 번호 개체 틀 3"/>
          <p:cNvSpPr>
            <a:spLocks noGrp="1"/>
          </p:cNvSpPr>
          <p:nvPr>
            <p:ph type="sldNum" sz="quarter" idx="5"/>
          </p:nvPr>
        </p:nvSpPr>
        <p:spPr/>
        <p:txBody>
          <a:bodyPr/>
          <a:lstStyle/>
          <a:p>
            <a:fld id="{A4637C6A-C8FE-4F08-BA07-E311DDDB4D9B}" type="slidenum">
              <a:rPr lang="ko-KR" altLang="en-US" smtClean="0"/>
              <a:t>15</a:t>
            </a:fld>
            <a:endParaRPr lang="ko-KR" altLang="en-US"/>
          </a:p>
        </p:txBody>
      </p:sp>
    </p:spTree>
    <p:extLst>
      <p:ext uri="{BB962C8B-B14F-4D97-AF65-F5344CB8AC3E}">
        <p14:creationId xmlns:p14="http://schemas.microsoft.com/office/powerpoint/2010/main" val="8495106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
---
중국과 한국은 빠른 성장과 높은 금융 리스크를 동시에 경험하는 동아시아 모델로, 특히 한국은 가계부채 증가에 따른 위험 지표가 두드러집니다.
이미지 원본: Microsoft 365 콘텐츠 라이브러리
</a:t>
            </a:r>
          </a:p>
        </p:txBody>
      </p:sp>
      <p:sp>
        <p:nvSpPr>
          <p:cNvPr id="4" name="슬라이드 번호 개체 틀 3"/>
          <p:cNvSpPr>
            <a:spLocks noGrp="1"/>
          </p:cNvSpPr>
          <p:nvPr>
            <p:ph type="sldNum" sz="quarter" idx="5"/>
          </p:nvPr>
        </p:nvSpPr>
        <p:spPr/>
        <p:txBody>
          <a:bodyPr/>
          <a:lstStyle/>
          <a:p>
            <a:fld id="{A4637C6A-C8FE-4F08-BA07-E311DDDB4D9B}" type="slidenum">
              <a:rPr lang="ko-KR" altLang="en-US" smtClean="0"/>
              <a:t>16</a:t>
            </a:fld>
            <a:endParaRPr lang="ko-KR" altLang="en-US"/>
          </a:p>
        </p:txBody>
      </p:sp>
    </p:spTree>
    <p:extLst>
      <p:ext uri="{BB962C8B-B14F-4D97-AF65-F5344CB8AC3E}">
        <p14:creationId xmlns:p14="http://schemas.microsoft.com/office/powerpoint/2010/main" val="3582658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한국은 High Risk, High Return 구조를 가지고 있으며, 가계부채 기반 투자 증가가 금융 리스크를 높이고 있음을 데이터로 보여줍니다. 미국, 독일과 비교해 정책적 시사점을 도출합니다.</a:t>
            </a:r>
          </a:p>
        </p:txBody>
      </p:sp>
      <p:sp>
        <p:nvSpPr>
          <p:cNvPr id="4" name="슬라이드 번호 개체 틀 3"/>
          <p:cNvSpPr>
            <a:spLocks noGrp="1"/>
          </p:cNvSpPr>
          <p:nvPr>
            <p:ph type="sldNum" sz="quarter" idx="5"/>
          </p:nvPr>
        </p:nvSpPr>
        <p:spPr/>
        <p:txBody>
          <a:bodyPr/>
          <a:lstStyle/>
          <a:p>
            <a:fld id="{A4637C6A-C8FE-4F08-BA07-E311DDDB4D9B}" type="slidenum">
              <a:rPr lang="ko-KR" altLang="en-US" smtClean="0"/>
              <a:t>17</a:t>
            </a:fld>
            <a:endParaRPr lang="ko-KR" altLang="en-US"/>
          </a:p>
        </p:txBody>
      </p:sp>
    </p:spTree>
    <p:extLst>
      <p:ext uri="{BB962C8B-B14F-4D97-AF65-F5344CB8AC3E}">
        <p14:creationId xmlns:p14="http://schemas.microsoft.com/office/powerpoint/2010/main" val="41059523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
---
한국 경제는 높은 경제 성장 기대와 함께 금융 불안정성도 내포하여 투자와 부채의 균형 문제를 진단하는 것이 중요합니다.
이미지 원본: Microsoft 365 콘텐츠 라이브러리
</a:t>
            </a:r>
          </a:p>
        </p:txBody>
      </p:sp>
      <p:sp>
        <p:nvSpPr>
          <p:cNvPr id="4" name="슬라이드 번호 개체 틀 3"/>
          <p:cNvSpPr>
            <a:spLocks noGrp="1"/>
          </p:cNvSpPr>
          <p:nvPr>
            <p:ph type="sldNum" sz="quarter" idx="5"/>
          </p:nvPr>
        </p:nvSpPr>
        <p:spPr/>
        <p:txBody>
          <a:bodyPr/>
          <a:lstStyle/>
          <a:p>
            <a:fld id="{A4637C6A-C8FE-4F08-BA07-E311DDDB4D9B}" type="slidenum">
              <a:rPr lang="ko-KR" altLang="en-US" smtClean="0"/>
              <a:t>18</a:t>
            </a:fld>
            <a:endParaRPr lang="ko-KR" altLang="en-US"/>
          </a:p>
        </p:txBody>
      </p:sp>
    </p:spTree>
    <p:extLst>
      <p:ext uri="{BB962C8B-B14F-4D97-AF65-F5344CB8AC3E}">
        <p14:creationId xmlns:p14="http://schemas.microsoft.com/office/powerpoint/2010/main" val="13879635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
---
한국의 금융자본 특성을 미국과 독일 모델과 비교해보면, 안정성 제고와 금융 리스크 관리 측면에서 정책 방향 설정에 중요한 교훈을 얻을 수 있습니다.
이미지 원본: Microsoft 365 콘텐츠 라이브러리
</a:t>
            </a:r>
          </a:p>
        </p:txBody>
      </p:sp>
      <p:sp>
        <p:nvSpPr>
          <p:cNvPr id="4" name="슬라이드 번호 개체 틀 3"/>
          <p:cNvSpPr>
            <a:spLocks noGrp="1"/>
          </p:cNvSpPr>
          <p:nvPr>
            <p:ph type="sldNum" sz="quarter" idx="5"/>
          </p:nvPr>
        </p:nvSpPr>
        <p:spPr/>
        <p:txBody>
          <a:bodyPr/>
          <a:lstStyle/>
          <a:p>
            <a:fld id="{A4637C6A-C8FE-4F08-BA07-E311DDDB4D9B}" type="slidenum">
              <a:rPr lang="ko-KR" altLang="en-US" smtClean="0"/>
              <a:t>19</a:t>
            </a:fld>
            <a:endParaRPr lang="ko-KR" altLang="en-US"/>
          </a:p>
        </p:txBody>
      </p:sp>
    </p:spTree>
    <p:extLst>
      <p:ext uri="{BB962C8B-B14F-4D97-AF65-F5344CB8AC3E}">
        <p14:creationId xmlns:p14="http://schemas.microsoft.com/office/powerpoint/2010/main" val="1266689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오늘은 GDP 성장률 그래프의 한계와 자본주의 모델 다양성, 금융자본 관련 이론과 변수 선정, 데이터 수집 및 위상 공간 분석 방법론, 주요 4개국 궤적 비교, 한국 경제 특수성, 마지막으로 위상 공간 분석의 학술적·실무적 의미를 다룰 것입니다.</a:t>
            </a:r>
          </a:p>
        </p:txBody>
      </p:sp>
      <p:sp>
        <p:nvSpPr>
          <p:cNvPr id="4" name="슬라이드 번호 개체 틀 3"/>
          <p:cNvSpPr>
            <a:spLocks noGrp="1"/>
          </p:cNvSpPr>
          <p:nvPr>
            <p:ph type="sldNum" sz="quarter" idx="5"/>
          </p:nvPr>
        </p:nvSpPr>
        <p:spPr/>
        <p:txBody>
          <a:bodyPr/>
          <a:lstStyle/>
          <a:p>
            <a:fld id="{A4637C6A-C8FE-4F08-BA07-E311DDDB4D9B}" type="slidenum">
              <a:rPr lang="ko-KR" altLang="en-US" smtClean="0"/>
              <a:t>2</a:t>
            </a:fld>
            <a:endParaRPr lang="ko-KR" altLang="en-US"/>
          </a:p>
        </p:txBody>
      </p:sp>
    </p:spTree>
    <p:extLst>
      <p:ext uri="{BB962C8B-B14F-4D97-AF65-F5344CB8AC3E}">
        <p14:creationId xmlns:p14="http://schemas.microsoft.com/office/powerpoint/2010/main" val="6955916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전통적 시계열 분석의 한계를 극복하고 경제 체제 변화를 시각화하는 위상 공간 분석의 강점을 소개하며, 경제 진단 및 정책 수립, 미래 연구 확장 가능성을 논의합니다.</a:t>
            </a:r>
          </a:p>
        </p:txBody>
      </p:sp>
      <p:sp>
        <p:nvSpPr>
          <p:cNvPr id="4" name="슬라이드 번호 개체 틀 3"/>
          <p:cNvSpPr>
            <a:spLocks noGrp="1"/>
          </p:cNvSpPr>
          <p:nvPr>
            <p:ph type="sldNum" sz="quarter" idx="5"/>
          </p:nvPr>
        </p:nvSpPr>
        <p:spPr/>
        <p:txBody>
          <a:bodyPr/>
          <a:lstStyle/>
          <a:p>
            <a:fld id="{A4637C6A-C8FE-4F08-BA07-E311DDDB4D9B}" type="slidenum">
              <a:rPr lang="ko-KR" altLang="en-US" smtClean="0"/>
              <a:t>20</a:t>
            </a:fld>
            <a:endParaRPr lang="ko-KR" altLang="en-US"/>
          </a:p>
        </p:txBody>
      </p:sp>
    </p:spTree>
    <p:extLst>
      <p:ext uri="{BB962C8B-B14F-4D97-AF65-F5344CB8AC3E}">
        <p14:creationId xmlns:p14="http://schemas.microsoft.com/office/powerpoint/2010/main" val="42574393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금융자본의 위상 공간 분석은 국가별 자본-부채 경로의 구조적 특성을 심도 있게 이해하는 새로운 접근법입니다. 이를 통해 경제 성장 모델의 다양성과 금융 리스크를 명확히 진단하여 정책과 연구에 중요한 시사점을 제공합니다.</a:t>
            </a:r>
          </a:p>
        </p:txBody>
      </p:sp>
      <p:sp>
        <p:nvSpPr>
          <p:cNvPr id="4" name="슬라이드 번호 개체 틀 3"/>
          <p:cNvSpPr>
            <a:spLocks noGrp="1"/>
          </p:cNvSpPr>
          <p:nvPr>
            <p:ph type="sldNum" sz="quarter" idx="5"/>
          </p:nvPr>
        </p:nvSpPr>
        <p:spPr/>
        <p:txBody>
          <a:bodyPr/>
          <a:lstStyle/>
          <a:p>
            <a:fld id="{A4637C6A-C8FE-4F08-BA07-E311DDDB4D9B}" type="slidenum">
              <a:rPr lang="ko-KR" altLang="en-US" smtClean="0"/>
              <a:t>21</a:t>
            </a:fld>
            <a:endParaRPr lang="ko-KR" altLang="en-US"/>
          </a:p>
        </p:txBody>
      </p:sp>
    </p:spTree>
    <p:extLst>
      <p:ext uri="{BB962C8B-B14F-4D97-AF65-F5344CB8AC3E}">
        <p14:creationId xmlns:p14="http://schemas.microsoft.com/office/powerpoint/2010/main" val="52246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GDP 성장률은 경제 성과 측정에서 중요한 지표지만 양적 성장에 집중해 질적 구조 변화를 포착하는 데 한계가 있습니다. 각국의 자본주의 운영 방식 차이를 살펴보며 금융과 생산의 연결 메커니즘 차이를 가설화합니다.</a:t>
            </a:r>
          </a:p>
        </p:txBody>
      </p:sp>
      <p:sp>
        <p:nvSpPr>
          <p:cNvPr id="4" name="슬라이드 번호 개체 틀 3"/>
          <p:cNvSpPr>
            <a:spLocks noGrp="1"/>
          </p:cNvSpPr>
          <p:nvPr>
            <p:ph type="sldNum" sz="quarter" idx="5"/>
          </p:nvPr>
        </p:nvSpPr>
        <p:spPr/>
        <p:txBody>
          <a:bodyPr/>
          <a:lstStyle/>
          <a:p>
            <a:fld id="{A4637C6A-C8FE-4F08-BA07-E311DDDB4D9B}" type="slidenum">
              <a:rPr lang="ko-KR" altLang="en-US" smtClean="0"/>
              <a:t>3</a:t>
            </a:fld>
            <a:endParaRPr lang="ko-KR" altLang="en-US"/>
          </a:p>
        </p:txBody>
      </p:sp>
    </p:spTree>
    <p:extLst>
      <p:ext uri="{BB962C8B-B14F-4D97-AF65-F5344CB8AC3E}">
        <p14:creationId xmlns:p14="http://schemas.microsoft.com/office/powerpoint/2010/main" val="3389156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
---
GDP 성장률은 경제 성장의 양적 측면만 반영하고 경제 구조의 질적 변화, 금융자본의 역할과 리스크 증대 같은 중요한 요소를 반영하지 못하는 한계가 있습니다. 이에 따라 보다 심층적인 분석 도구가 필요합니다.
이미지 원본: Microsoft 365 콘텐츠 라이브러리
</a:t>
            </a:r>
          </a:p>
        </p:txBody>
      </p:sp>
      <p:sp>
        <p:nvSpPr>
          <p:cNvPr id="4" name="슬라이드 번호 개체 틀 3"/>
          <p:cNvSpPr>
            <a:spLocks noGrp="1"/>
          </p:cNvSpPr>
          <p:nvPr>
            <p:ph type="sldNum" sz="quarter" idx="5"/>
          </p:nvPr>
        </p:nvSpPr>
        <p:spPr/>
        <p:txBody>
          <a:bodyPr/>
          <a:lstStyle/>
          <a:p>
            <a:fld id="{A4637C6A-C8FE-4F08-BA07-E311DDDB4D9B}" type="slidenum">
              <a:rPr lang="ko-KR" altLang="en-US" smtClean="0"/>
              <a:t>4</a:t>
            </a:fld>
            <a:endParaRPr lang="ko-KR" altLang="en-US"/>
          </a:p>
        </p:txBody>
      </p:sp>
    </p:spTree>
    <p:extLst>
      <p:ext uri="{BB962C8B-B14F-4D97-AF65-F5344CB8AC3E}">
        <p14:creationId xmlns:p14="http://schemas.microsoft.com/office/powerpoint/2010/main" val="2536220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
---
금융자본과 실물경제 사이의 연결 고리가 국가별로 어떻게 다르게 작동하는지 가설을 세워, 이들 메커니즘이 성장 경로에 미치는 영향을 분석할 필요성을 강조합니다.
이미지 원본: Microsoft 365 콘텐츠 라이브러리
</a:t>
            </a:r>
          </a:p>
        </p:txBody>
      </p:sp>
      <p:sp>
        <p:nvSpPr>
          <p:cNvPr id="4" name="슬라이드 번호 개체 틀 3"/>
          <p:cNvSpPr>
            <a:spLocks noGrp="1"/>
          </p:cNvSpPr>
          <p:nvPr>
            <p:ph type="sldNum" sz="quarter" idx="5"/>
          </p:nvPr>
        </p:nvSpPr>
        <p:spPr/>
        <p:txBody>
          <a:bodyPr/>
          <a:lstStyle/>
          <a:p>
            <a:fld id="{A4637C6A-C8FE-4F08-BA07-E311DDDB4D9B}" type="slidenum">
              <a:rPr lang="ko-KR" altLang="en-US" smtClean="0"/>
              <a:t>5</a:t>
            </a:fld>
            <a:endParaRPr lang="ko-KR" altLang="en-US"/>
          </a:p>
        </p:txBody>
      </p:sp>
    </p:spTree>
    <p:extLst>
      <p:ext uri="{BB962C8B-B14F-4D97-AF65-F5344CB8AC3E}">
        <p14:creationId xmlns:p14="http://schemas.microsoft.com/office/powerpoint/2010/main" val="2321770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힐퍼딩의 금융자본 이론을 바탕으로 현대적 해석을 더해 민간신용, 고정자본형성, 가계부채 등 핵심 변수를 선정했습니다. 각 변수는 금융화, 실물 투자, 금융 리스크를 반영하는 중요한 지표로 해석됩니다.</a:t>
            </a:r>
          </a:p>
        </p:txBody>
      </p:sp>
      <p:sp>
        <p:nvSpPr>
          <p:cNvPr id="4" name="슬라이드 번호 개체 틀 3"/>
          <p:cNvSpPr>
            <a:spLocks noGrp="1"/>
          </p:cNvSpPr>
          <p:nvPr>
            <p:ph type="sldNum" sz="quarter" idx="5"/>
          </p:nvPr>
        </p:nvSpPr>
        <p:spPr/>
        <p:txBody>
          <a:bodyPr/>
          <a:lstStyle/>
          <a:p>
            <a:fld id="{A4637C6A-C8FE-4F08-BA07-E311DDDB4D9B}" type="slidenum">
              <a:rPr lang="ko-KR" altLang="en-US" smtClean="0"/>
              <a:t>6</a:t>
            </a:fld>
            <a:endParaRPr lang="ko-KR" altLang="en-US"/>
          </a:p>
        </p:txBody>
      </p:sp>
    </p:spTree>
    <p:extLst>
      <p:ext uri="{BB962C8B-B14F-4D97-AF65-F5344CB8AC3E}">
        <p14:creationId xmlns:p14="http://schemas.microsoft.com/office/powerpoint/2010/main" val="673618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
---
힐퍼딩은 금융자본과 산업자본의 결합을 강조했으며, 이를 현대적으로 재해석하여 금융화 현상과 자본-부채 관계의 구조적 특성을 분석합니다.
이미지 원본: Microsoft 365 콘텐츠 라이브러리
</a:t>
            </a:r>
          </a:p>
        </p:txBody>
      </p:sp>
      <p:sp>
        <p:nvSpPr>
          <p:cNvPr id="4" name="슬라이드 번호 개체 틀 3"/>
          <p:cNvSpPr>
            <a:spLocks noGrp="1"/>
          </p:cNvSpPr>
          <p:nvPr>
            <p:ph type="sldNum" sz="quarter" idx="5"/>
          </p:nvPr>
        </p:nvSpPr>
        <p:spPr/>
        <p:txBody>
          <a:bodyPr/>
          <a:lstStyle/>
          <a:p>
            <a:fld id="{A4637C6A-C8FE-4F08-BA07-E311DDDB4D9B}" type="slidenum">
              <a:rPr lang="ko-KR" altLang="en-US" smtClean="0"/>
              <a:t>7</a:t>
            </a:fld>
            <a:endParaRPr lang="ko-KR" altLang="en-US"/>
          </a:p>
        </p:txBody>
      </p:sp>
    </p:spTree>
    <p:extLst>
      <p:ext uri="{BB962C8B-B14F-4D97-AF65-F5344CB8AC3E}">
        <p14:creationId xmlns:p14="http://schemas.microsoft.com/office/powerpoint/2010/main" val="2742727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
---
민간신용은 금융화 정도를, 고정자본형성은 실물 경제 투자 수준을, 가계부채는 금융 리스크와 부채 기반 소비 및 투자를 나타내어 국가별 성장 경로를 정량적으로 평가합니다.
이미지 원본: Microsoft 365 콘텐츠 라이브러리
</a:t>
            </a:r>
          </a:p>
        </p:txBody>
      </p:sp>
      <p:sp>
        <p:nvSpPr>
          <p:cNvPr id="4" name="슬라이드 번호 개체 틀 3"/>
          <p:cNvSpPr>
            <a:spLocks noGrp="1"/>
          </p:cNvSpPr>
          <p:nvPr>
            <p:ph type="sldNum" sz="quarter" idx="5"/>
          </p:nvPr>
        </p:nvSpPr>
        <p:spPr/>
        <p:txBody>
          <a:bodyPr/>
          <a:lstStyle/>
          <a:p>
            <a:fld id="{A4637C6A-C8FE-4F08-BA07-E311DDDB4D9B}" type="slidenum">
              <a:rPr lang="ko-KR" altLang="en-US" smtClean="0"/>
              <a:t>8</a:t>
            </a:fld>
            <a:endParaRPr lang="ko-KR" altLang="en-US"/>
          </a:p>
        </p:txBody>
      </p:sp>
    </p:spTree>
    <p:extLst>
      <p:ext uri="{BB962C8B-B14F-4D97-AF65-F5344CB8AC3E}">
        <p14:creationId xmlns:p14="http://schemas.microsoft.com/office/powerpoint/2010/main" val="2718362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세계은행과 BIS, 개방형 API를 활용해 데이터를 수집하고, 결측치 보간과 국가코드 매핑 등의 전처리 과정을 거쳤습니다. 전통적 시계열 분석 대신 위상 공간 접근법을 활용해 복합적 동태를 분석합니다.</a:t>
            </a:r>
          </a:p>
        </p:txBody>
      </p:sp>
      <p:sp>
        <p:nvSpPr>
          <p:cNvPr id="4" name="슬라이드 번호 개체 틀 3"/>
          <p:cNvSpPr>
            <a:spLocks noGrp="1"/>
          </p:cNvSpPr>
          <p:nvPr>
            <p:ph type="sldNum" sz="quarter" idx="5"/>
          </p:nvPr>
        </p:nvSpPr>
        <p:spPr/>
        <p:txBody>
          <a:bodyPr/>
          <a:lstStyle/>
          <a:p>
            <a:fld id="{A4637C6A-C8FE-4F08-BA07-E311DDDB4D9B}" type="slidenum">
              <a:rPr lang="ko-KR" altLang="en-US" smtClean="0"/>
              <a:t>9</a:t>
            </a:fld>
            <a:endParaRPr lang="ko-KR" altLang="en-US"/>
          </a:p>
        </p:txBody>
      </p:sp>
    </p:spTree>
    <p:extLst>
      <p:ext uri="{BB962C8B-B14F-4D97-AF65-F5344CB8AC3E}">
        <p14:creationId xmlns:p14="http://schemas.microsoft.com/office/powerpoint/2010/main" val="27801788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38912"/>
            <a:ext cx="9317736" cy="4453128"/>
          </a:xfrm>
        </p:spPr>
        <p:txBody>
          <a:bodyPr anchor="t">
            <a:normAutofit/>
          </a:bodyPr>
          <a:lstStyle>
            <a:lvl1pPr algn="l">
              <a:defRPr sz="96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CF91071A-A69E-4756-A27D-7C7C5F9F32BB}" type="datetime1">
              <a:rPr lang="en-US" smtClean="0"/>
              <a:t>12/16/2025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5003081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429768" y="411480"/>
            <a:ext cx="11045952" cy="1828800"/>
          </a:xfrm>
        </p:spPr>
        <p:txBody>
          <a:bodyPr anchor="t">
            <a:normAutofit/>
          </a:bodyPr>
          <a:lstStyle>
            <a:lvl1pPr>
              <a:defRPr sz="8000"/>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272784" y="2423160"/>
            <a:ext cx="5202936" cy="3858768"/>
          </a:xfrm>
        </p:spPr>
        <p:txBody>
          <a:bodyPr vert="horz" lIns="91440" tIns="45720" rIns="91440" bIns="45720" rtlCol="0">
            <a:normAutofit/>
          </a:bodyPr>
          <a:lstStyle>
            <a:lvl1pPr marL="457200" indent="-4572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54420FBA-2DD9-4488-808B-852669FDC9B7}" type="datetime1">
              <a:rPr lang="en-US" smtClean="0"/>
              <a:t>12/16/2025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68622821"/>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7644383" y="1012952"/>
            <a:ext cx="4023360" cy="1636776"/>
          </a:xfrm>
        </p:spPr>
        <p:txBody>
          <a:bodyPr anchor="b">
            <a:normAutofit/>
          </a:bodyPr>
          <a:lstStyle>
            <a:lvl1pPr>
              <a:defRPr sz="4800"/>
            </a:lvl1pPr>
          </a:lstStyle>
          <a:p>
            <a:r>
              <a:rPr lang="en-US"/>
              <a:t>Click to edit Master title style</a:t>
            </a:r>
          </a:p>
        </p:txBody>
      </p:sp>
      <p:sp>
        <p:nvSpPr>
          <p:cNvPr id="10" name="Picture Placeholder 7">
            <a:extLst>
              <a:ext uri="{FF2B5EF4-FFF2-40B4-BE49-F238E27FC236}">
                <a16:creationId xmlns:a16="http://schemas.microsoft.com/office/drawing/2014/main" id="{BA22E09C-1954-DBFC-E669-2449D22D2D2E}"/>
              </a:ext>
            </a:extLst>
          </p:cNvPr>
          <p:cNvSpPr>
            <a:spLocks noGrp="1"/>
          </p:cNvSpPr>
          <p:nvPr>
            <p:ph type="pic" sz="quarter" idx="14"/>
          </p:nvPr>
        </p:nvSpPr>
        <p:spPr>
          <a:xfrm>
            <a:off x="342901" y="345109"/>
            <a:ext cx="6714969" cy="6163508"/>
          </a:xfrm>
          <a:custGeom>
            <a:avLst/>
            <a:gdLst>
              <a:gd name="connsiteX0" fmla="*/ 312551 w 6714969"/>
              <a:gd name="connsiteY0" fmla="*/ 0 h 6163508"/>
              <a:gd name="connsiteX1" fmla="*/ 6402418 w 6714969"/>
              <a:gd name="connsiteY1" fmla="*/ 0 h 6163508"/>
              <a:gd name="connsiteX2" fmla="*/ 6714969 w 6714969"/>
              <a:gd name="connsiteY2" fmla="*/ 312551 h 6163508"/>
              <a:gd name="connsiteX3" fmla="*/ 6714969 w 6714969"/>
              <a:gd name="connsiteY3" fmla="*/ 5850957 h 6163508"/>
              <a:gd name="connsiteX4" fmla="*/ 6402418 w 6714969"/>
              <a:gd name="connsiteY4" fmla="*/ 6163508 h 6163508"/>
              <a:gd name="connsiteX5" fmla="*/ 312551 w 6714969"/>
              <a:gd name="connsiteY5" fmla="*/ 6163508 h 6163508"/>
              <a:gd name="connsiteX6" fmla="*/ 0 w 6714969"/>
              <a:gd name="connsiteY6" fmla="*/ 5850957 h 6163508"/>
              <a:gd name="connsiteX7" fmla="*/ 0 w 6714969"/>
              <a:gd name="connsiteY7" fmla="*/ 312551 h 6163508"/>
              <a:gd name="connsiteX8" fmla="*/ 312551 w 6714969"/>
              <a:gd name="connsiteY8" fmla="*/ 0 h 616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4969" h="6163508">
                <a:moveTo>
                  <a:pt x="312551" y="0"/>
                </a:moveTo>
                <a:lnTo>
                  <a:pt x="6402418" y="0"/>
                </a:lnTo>
                <a:cubicBezTo>
                  <a:pt x="6575035" y="0"/>
                  <a:pt x="6714969" y="139934"/>
                  <a:pt x="6714969" y="312551"/>
                </a:cubicBezTo>
                <a:lnTo>
                  <a:pt x="6714969" y="5850957"/>
                </a:lnTo>
                <a:cubicBezTo>
                  <a:pt x="6714969" y="6023574"/>
                  <a:pt x="6575035" y="6163508"/>
                  <a:pt x="6402418" y="6163508"/>
                </a:cubicBezTo>
                <a:lnTo>
                  <a:pt x="312551" y="6163508"/>
                </a:lnTo>
                <a:cubicBezTo>
                  <a:pt x="139934" y="6163508"/>
                  <a:pt x="0" y="6023574"/>
                  <a:pt x="0" y="5850957"/>
                </a:cubicBezTo>
                <a:lnTo>
                  <a:pt x="0" y="312551"/>
                </a:lnTo>
                <a:cubicBezTo>
                  <a:pt x="0" y="139934"/>
                  <a:pt x="139934" y="0"/>
                  <a:pt x="312551" y="0"/>
                </a:cubicBezTo>
                <a:close/>
              </a:path>
            </a:pathLst>
          </a:custGeom>
          <a:blipFill>
            <a:blip r:embed="rId2"/>
            <a:stretch>
              <a:fillRect/>
            </a:stretch>
          </a:blipFill>
        </p:spPr>
        <p:txBody>
          <a:bodyPr wrap="square">
            <a:noAutofit/>
          </a:bodyPr>
          <a:lstStyle/>
          <a:p>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7644384" y="2896616"/>
            <a:ext cx="4023360" cy="3364992"/>
          </a:xfrm>
        </p:spPr>
        <p:txBody>
          <a:bodyPr vert="horz" lIns="91440" tIns="45720" rIns="91440" bIns="45720" rtlCol="0">
            <a:normAutofit/>
          </a:bodyPr>
          <a:lstStyle>
            <a:lvl1pPr marL="342900" indent="-3429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54420FBA-2DD9-4488-808B-852669FDC9B7}" type="datetime1">
              <a:rPr lang="en-US" smtClean="0"/>
              <a:t>12/16/2025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526655130"/>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7159" y="151598"/>
            <a:ext cx="11924209" cy="528186"/>
          </a:xfrm>
        </p:spPr>
        <p:txBody>
          <a:bodyPr anchor="ctr">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776036"/>
            <a:ext cx="11924209" cy="56769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239D5A0-3316-4C32-929A-0D0DB97D10BB}" type="datetime1">
              <a:rPr lang="en-US" smtClean="0"/>
              <a:t>12/16/2025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1949266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b">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29450"/>
            <a:ext cx="11924209" cy="619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FBBADD7-305F-4EB9-8736-D791FAF7A4D4}" type="datetime1">
              <a:rPr lang="en-US" smtClean="0"/>
              <a:t>12/16/2025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683101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7" y="640080"/>
            <a:ext cx="11328845" cy="740664"/>
          </a:xfrm>
        </p:spPr>
        <p:txBody>
          <a:bodyPr anchor="t"/>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429768" y="1380744"/>
            <a:ext cx="11328844" cy="49011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649238A-C249-43B5-82BC-D29F8CAE992A}" type="datetime1">
              <a:rPr lang="en-US" smtClean="0"/>
              <a:t>12/16/2025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90072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478024"/>
            <a:ext cx="4325112" cy="2454796"/>
          </a:xfrm>
        </p:spPr>
        <p:txBody>
          <a:bodyPr anchor="t">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478024"/>
            <a:ext cx="4325112" cy="245973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4546182-1DDF-4ACE-B05D-D855179AB21D}" type="datetime1">
              <a:rPr lang="en-US" smtClean="0"/>
              <a:t>12/16/2025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1167881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039112"/>
            <a:ext cx="3813048" cy="353872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422392" y="2039112"/>
            <a:ext cx="5047488" cy="3538728"/>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1879F24-F3CA-4AD0-8BF8-AB0BBB30EE08}" type="datetime1">
              <a:rPr lang="en-US" smtClean="0"/>
              <a:t>12/16/2025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856076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00200"/>
            <a:ext cx="4142232" cy="46360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422392" y="1600200"/>
            <a:ext cx="5788152" cy="463600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4342EAA-E00A-40E8-8E99-2669E0367007}" type="datetime1">
              <a:rPr lang="en-US" smtClean="0"/>
              <a:t>12/16/2025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6143086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4032504" cy="3621024"/>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422392" y="640080"/>
            <a:ext cx="5971032" cy="572414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4035030-C135-4A24-944D-06B773D2F2E6}" type="datetime1">
              <a:rPr lang="en-US" smtClean="0"/>
              <a:t>12/16/2025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9085979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3493008" cy="3621024"/>
          </a:xfrm>
        </p:spPr>
        <p:txBody>
          <a:bodyPr vert="horz" lIns="91440" tIns="45720" rIns="91440" bIns="45720" rtlCol="0" anchor="t">
            <a:normAutofit/>
          </a:bodyPr>
          <a:lstStyle>
            <a:lvl1pPr>
              <a:defRPr lang="en-US" dirty="0"/>
            </a:lvl1pPr>
          </a:lstStyle>
          <a:p>
            <a:pPr lvl="0"/>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425696" y="640080"/>
            <a:ext cx="7159752" cy="5719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AA5E6FB-0D10-49C4-88DE-98215C666BA1}" type="datetime1">
              <a:rPr lang="en-US" smtClean="0"/>
              <a:t>12/16/2025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646535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408176" y="1536192"/>
            <a:ext cx="9171432" cy="2615184"/>
          </a:xfrm>
        </p:spPr>
        <p:txBody>
          <a:bodyPr anchor="ctr">
            <a:normAutofit/>
          </a:bodyPr>
          <a:lstStyle>
            <a:lvl1pPr algn="ctr">
              <a:defRPr sz="5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408176" y="4427554"/>
            <a:ext cx="9171432" cy="1143000"/>
          </a:xfrm>
        </p:spPr>
        <p:txBody>
          <a:bodyPr anchor="t">
            <a:normAutofit/>
          </a:bodyPr>
          <a:lstStyle>
            <a:lvl1pPr marL="0" indent="0" algn="ctr">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20D1C923-C708-4EAA-A92A-FF81A8F7DA0D}" type="datetime1">
              <a:rPr lang="en-US" smtClean="0"/>
              <a:t>12/16/2025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5695172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50408" y="548640"/>
            <a:ext cx="6035040" cy="1143000"/>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F226A48-373B-47E6-1E90-9892366CC9F0}"/>
              </a:ext>
            </a:extLst>
          </p:cNvPr>
          <p:cNvSpPr>
            <a:spLocks noGrp="1"/>
          </p:cNvSpPr>
          <p:nvPr>
            <p:ph type="pic" sz="quarter" idx="13"/>
          </p:nvPr>
        </p:nvSpPr>
        <p:spPr>
          <a:xfrm>
            <a:off x="342900" y="342900"/>
            <a:ext cx="4501152" cy="6172200"/>
          </a:xfrm>
          <a:custGeom>
            <a:avLst/>
            <a:gdLst>
              <a:gd name="connsiteX0" fmla="*/ 332635 w 4501152"/>
              <a:gd name="connsiteY0" fmla="*/ 0 h 6172200"/>
              <a:gd name="connsiteX1" fmla="*/ 4168517 w 4501152"/>
              <a:gd name="connsiteY1" fmla="*/ 0 h 6172200"/>
              <a:gd name="connsiteX2" fmla="*/ 4501152 w 4501152"/>
              <a:gd name="connsiteY2" fmla="*/ 331423 h 6172200"/>
              <a:gd name="connsiteX3" fmla="*/ 4501152 w 4501152"/>
              <a:gd name="connsiteY3" fmla="*/ 5840778 h 6172200"/>
              <a:gd name="connsiteX4" fmla="*/ 4168517 w 4501152"/>
              <a:gd name="connsiteY4" fmla="*/ 6172200 h 6172200"/>
              <a:gd name="connsiteX5" fmla="*/ 332635 w 4501152"/>
              <a:gd name="connsiteY5" fmla="*/ 6172200 h 6172200"/>
              <a:gd name="connsiteX6" fmla="*/ 0 w 4501152"/>
              <a:gd name="connsiteY6" fmla="*/ 5840778 h 6172200"/>
              <a:gd name="connsiteX7" fmla="*/ 0 w 4501152"/>
              <a:gd name="connsiteY7" fmla="*/ 331423 h 6172200"/>
              <a:gd name="connsiteX8" fmla="*/ 332635 w 4501152"/>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1152" h="6172200">
                <a:moveTo>
                  <a:pt x="332635" y="0"/>
                </a:moveTo>
                <a:lnTo>
                  <a:pt x="4168517" y="0"/>
                </a:lnTo>
                <a:cubicBezTo>
                  <a:pt x="4352226" y="0"/>
                  <a:pt x="4501152" y="148383"/>
                  <a:pt x="4501152" y="331423"/>
                </a:cubicBezTo>
                <a:lnTo>
                  <a:pt x="4501152" y="5840778"/>
                </a:lnTo>
                <a:cubicBezTo>
                  <a:pt x="4501152" y="6023817"/>
                  <a:pt x="4352226" y="6172200"/>
                  <a:pt x="4168517" y="6172200"/>
                </a:cubicBezTo>
                <a:lnTo>
                  <a:pt x="332635" y="6172200"/>
                </a:lnTo>
                <a:cubicBezTo>
                  <a:pt x="148926" y="6172200"/>
                  <a:pt x="0" y="6023817"/>
                  <a:pt x="0" y="5840778"/>
                </a:cubicBezTo>
                <a:lnTo>
                  <a:pt x="0" y="331423"/>
                </a:lnTo>
                <a:cubicBezTo>
                  <a:pt x="0" y="148383"/>
                  <a:pt x="148926" y="0"/>
                  <a:pt x="332635"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50408" y="1828800"/>
            <a:ext cx="6035040"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4242880F-92D7-4796-B72D-6CF83054BAF5}" type="datetime1">
              <a:rPr lang="en-US" smtClean="0"/>
              <a:t>12/16/2025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6055878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40"/>
            <a:ext cx="6135624" cy="1143000"/>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828800"/>
            <a:ext cx="6135624" cy="4489704"/>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523749-65BA-43BD-B2BF-FF5A4C96AE14}" type="datetime1">
              <a:rPr lang="en-US" smtClean="0"/>
              <a:t>12/16/2025</a:t>
            </a:fld>
            <a:endParaRPr lang="en-US" dirty="0"/>
          </a:p>
        </p:txBody>
      </p:sp>
      <p:sp>
        <p:nvSpPr>
          <p:cNvPr id="4" name="Picture Placeholder 3">
            <a:extLst>
              <a:ext uri="{FF2B5EF4-FFF2-40B4-BE49-F238E27FC236}">
                <a16:creationId xmlns:a16="http://schemas.microsoft.com/office/drawing/2014/main" id="{7F11DC52-D1FD-A255-1A04-7A15A9DE3C8F}"/>
              </a:ext>
            </a:extLst>
          </p:cNvPr>
          <p:cNvSpPr>
            <a:spLocks noGrp="1"/>
          </p:cNvSpPr>
          <p:nvPr>
            <p:ph type="pic" sz="quarter" idx="13"/>
          </p:nvPr>
        </p:nvSpPr>
        <p:spPr>
          <a:xfrm>
            <a:off x="7353304" y="352327"/>
            <a:ext cx="4495799" cy="6172200"/>
          </a:xfrm>
          <a:custGeom>
            <a:avLst/>
            <a:gdLst>
              <a:gd name="connsiteX0" fmla="*/ 293171 w 4495799"/>
              <a:gd name="connsiteY0" fmla="*/ 0 h 6172200"/>
              <a:gd name="connsiteX1" fmla="*/ 4202628 w 4495799"/>
              <a:gd name="connsiteY1" fmla="*/ 0 h 6172200"/>
              <a:gd name="connsiteX2" fmla="*/ 4495799 w 4495799"/>
              <a:gd name="connsiteY2" fmla="*/ 293171 h 6172200"/>
              <a:gd name="connsiteX3" fmla="*/ 4495799 w 4495799"/>
              <a:gd name="connsiteY3" fmla="*/ 5879029 h 6172200"/>
              <a:gd name="connsiteX4" fmla="*/ 4202628 w 4495799"/>
              <a:gd name="connsiteY4" fmla="*/ 6172200 h 6172200"/>
              <a:gd name="connsiteX5" fmla="*/ 293171 w 4495799"/>
              <a:gd name="connsiteY5" fmla="*/ 6172200 h 6172200"/>
              <a:gd name="connsiteX6" fmla="*/ 0 w 4495799"/>
              <a:gd name="connsiteY6" fmla="*/ 5879029 h 6172200"/>
              <a:gd name="connsiteX7" fmla="*/ 0 w 4495799"/>
              <a:gd name="connsiteY7" fmla="*/ 293171 h 6172200"/>
              <a:gd name="connsiteX8" fmla="*/ 293171 w 4495799"/>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5799" h="6172200">
                <a:moveTo>
                  <a:pt x="293171" y="0"/>
                </a:moveTo>
                <a:lnTo>
                  <a:pt x="4202628" y="0"/>
                </a:lnTo>
                <a:cubicBezTo>
                  <a:pt x="4364542" y="0"/>
                  <a:pt x="4495799" y="131257"/>
                  <a:pt x="4495799" y="293171"/>
                </a:cubicBezTo>
                <a:lnTo>
                  <a:pt x="4495799" y="5879029"/>
                </a:lnTo>
                <a:cubicBezTo>
                  <a:pt x="4495799" y="6040943"/>
                  <a:pt x="4364542" y="6172200"/>
                  <a:pt x="4202628" y="6172200"/>
                </a:cubicBezTo>
                <a:lnTo>
                  <a:pt x="293171" y="6172200"/>
                </a:lnTo>
                <a:cubicBezTo>
                  <a:pt x="131257" y="6172200"/>
                  <a:pt x="0" y="6040943"/>
                  <a:pt x="0" y="5879029"/>
                </a:cubicBezTo>
                <a:lnTo>
                  <a:pt x="0" y="293171"/>
                </a:lnTo>
                <a:cubicBezTo>
                  <a:pt x="0" y="131257"/>
                  <a:pt x="131257" y="0"/>
                  <a:pt x="293171"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6570702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820076" y="320040"/>
            <a:ext cx="6766560" cy="93268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9539F8C7-DD74-7177-C2DA-02533B6576FD}"/>
              </a:ext>
            </a:extLst>
          </p:cNvPr>
          <p:cNvSpPr>
            <a:spLocks noGrp="1"/>
          </p:cNvSpPr>
          <p:nvPr>
            <p:ph type="pic" sz="quarter" idx="13"/>
          </p:nvPr>
        </p:nvSpPr>
        <p:spPr>
          <a:xfrm>
            <a:off x="339373" y="344424"/>
            <a:ext cx="3808553" cy="6172200"/>
          </a:xfrm>
          <a:custGeom>
            <a:avLst/>
            <a:gdLst>
              <a:gd name="connsiteX0" fmla="*/ 292116 w 3808553"/>
              <a:gd name="connsiteY0" fmla="*/ 0 h 6172200"/>
              <a:gd name="connsiteX1" fmla="*/ 3516437 w 3808553"/>
              <a:gd name="connsiteY1" fmla="*/ 0 h 6172200"/>
              <a:gd name="connsiteX2" fmla="*/ 3808553 w 3808553"/>
              <a:gd name="connsiteY2" fmla="*/ 292116 h 6172200"/>
              <a:gd name="connsiteX3" fmla="*/ 3808553 w 3808553"/>
              <a:gd name="connsiteY3" fmla="*/ 5880084 h 6172200"/>
              <a:gd name="connsiteX4" fmla="*/ 3516437 w 3808553"/>
              <a:gd name="connsiteY4" fmla="*/ 6172200 h 6172200"/>
              <a:gd name="connsiteX5" fmla="*/ 292116 w 3808553"/>
              <a:gd name="connsiteY5" fmla="*/ 6172200 h 6172200"/>
              <a:gd name="connsiteX6" fmla="*/ 0 w 3808553"/>
              <a:gd name="connsiteY6" fmla="*/ 5880084 h 6172200"/>
              <a:gd name="connsiteX7" fmla="*/ 0 w 3808553"/>
              <a:gd name="connsiteY7" fmla="*/ 292116 h 6172200"/>
              <a:gd name="connsiteX8" fmla="*/ 292116 w 3808553"/>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553" h="6172200">
                <a:moveTo>
                  <a:pt x="292116" y="0"/>
                </a:moveTo>
                <a:lnTo>
                  <a:pt x="3516437" y="0"/>
                </a:lnTo>
                <a:cubicBezTo>
                  <a:pt x="3677768" y="0"/>
                  <a:pt x="3808553" y="130785"/>
                  <a:pt x="3808553" y="292116"/>
                </a:cubicBezTo>
                <a:lnTo>
                  <a:pt x="3808553" y="5880084"/>
                </a:lnTo>
                <a:cubicBezTo>
                  <a:pt x="3808553" y="6041415"/>
                  <a:pt x="3677768" y="6172200"/>
                  <a:pt x="3516437" y="6172200"/>
                </a:cubicBezTo>
                <a:lnTo>
                  <a:pt x="292116" y="6172200"/>
                </a:lnTo>
                <a:cubicBezTo>
                  <a:pt x="130785" y="6172200"/>
                  <a:pt x="0" y="6041415"/>
                  <a:pt x="0" y="5880084"/>
                </a:cubicBezTo>
                <a:lnTo>
                  <a:pt x="0" y="292116"/>
                </a:lnTo>
                <a:cubicBezTo>
                  <a:pt x="0" y="130785"/>
                  <a:pt x="130785" y="0"/>
                  <a:pt x="29211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820076" y="1380744"/>
            <a:ext cx="676656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D561C12A-E1D5-4BE9-85D9-F221F70F4931}" type="datetime1">
              <a:rPr lang="en-US" smtClean="0"/>
              <a:t>12/16/2025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9121045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320040"/>
            <a:ext cx="6858000"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380744"/>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07BBDBE6-5750-4902-BDAA-20F546DD8AD7}" type="datetime1">
              <a:rPr lang="en-US" smtClean="0"/>
              <a:t>12/16/2025</a:t>
            </a:fld>
            <a:endParaRPr lang="en-US" dirty="0"/>
          </a:p>
        </p:txBody>
      </p:sp>
      <p:sp>
        <p:nvSpPr>
          <p:cNvPr id="4" name="Picture Placeholder 3">
            <a:extLst>
              <a:ext uri="{FF2B5EF4-FFF2-40B4-BE49-F238E27FC236}">
                <a16:creationId xmlns:a16="http://schemas.microsoft.com/office/drawing/2014/main" id="{26FEEE5C-15B3-8386-23D3-B6B236C668F2}"/>
              </a:ext>
            </a:extLst>
          </p:cNvPr>
          <p:cNvSpPr>
            <a:spLocks noGrp="1"/>
          </p:cNvSpPr>
          <p:nvPr>
            <p:ph type="pic" sz="quarter" idx="13"/>
          </p:nvPr>
        </p:nvSpPr>
        <p:spPr>
          <a:xfrm>
            <a:off x="8046768" y="344424"/>
            <a:ext cx="3808553" cy="6172200"/>
          </a:xfrm>
          <a:custGeom>
            <a:avLst/>
            <a:gdLst>
              <a:gd name="connsiteX0" fmla="*/ 292116 w 3808553"/>
              <a:gd name="connsiteY0" fmla="*/ 0 h 6172200"/>
              <a:gd name="connsiteX1" fmla="*/ 3516437 w 3808553"/>
              <a:gd name="connsiteY1" fmla="*/ 0 h 6172200"/>
              <a:gd name="connsiteX2" fmla="*/ 3808553 w 3808553"/>
              <a:gd name="connsiteY2" fmla="*/ 292116 h 6172200"/>
              <a:gd name="connsiteX3" fmla="*/ 3808553 w 3808553"/>
              <a:gd name="connsiteY3" fmla="*/ 5880084 h 6172200"/>
              <a:gd name="connsiteX4" fmla="*/ 3516437 w 3808553"/>
              <a:gd name="connsiteY4" fmla="*/ 6172200 h 6172200"/>
              <a:gd name="connsiteX5" fmla="*/ 292116 w 3808553"/>
              <a:gd name="connsiteY5" fmla="*/ 6172200 h 6172200"/>
              <a:gd name="connsiteX6" fmla="*/ 0 w 3808553"/>
              <a:gd name="connsiteY6" fmla="*/ 5880084 h 6172200"/>
              <a:gd name="connsiteX7" fmla="*/ 0 w 3808553"/>
              <a:gd name="connsiteY7" fmla="*/ 292116 h 6172200"/>
              <a:gd name="connsiteX8" fmla="*/ 292116 w 3808553"/>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553" h="6172200">
                <a:moveTo>
                  <a:pt x="292116" y="0"/>
                </a:moveTo>
                <a:lnTo>
                  <a:pt x="3516437" y="0"/>
                </a:lnTo>
                <a:cubicBezTo>
                  <a:pt x="3677768" y="0"/>
                  <a:pt x="3808553" y="130785"/>
                  <a:pt x="3808553" y="292116"/>
                </a:cubicBezTo>
                <a:lnTo>
                  <a:pt x="3808553" y="5880084"/>
                </a:lnTo>
                <a:cubicBezTo>
                  <a:pt x="3808553" y="6041415"/>
                  <a:pt x="3677768" y="6172200"/>
                  <a:pt x="3516437" y="6172200"/>
                </a:cubicBezTo>
                <a:lnTo>
                  <a:pt x="292116" y="6172200"/>
                </a:lnTo>
                <a:cubicBezTo>
                  <a:pt x="130785" y="6172200"/>
                  <a:pt x="0" y="6041415"/>
                  <a:pt x="0" y="5880084"/>
                </a:cubicBezTo>
                <a:lnTo>
                  <a:pt x="0" y="292116"/>
                </a:lnTo>
                <a:cubicBezTo>
                  <a:pt x="0" y="130785"/>
                  <a:pt x="130785" y="0"/>
                  <a:pt x="292116"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8664218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601755"/>
            <a:ext cx="4389120"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B281557-D8C5-3666-A17C-BD66A5F9C048}"/>
              </a:ext>
            </a:extLst>
          </p:cNvPr>
          <p:cNvSpPr>
            <a:spLocks noGrp="1"/>
          </p:cNvSpPr>
          <p:nvPr>
            <p:ph type="pic" sz="quarter" idx="13"/>
          </p:nvPr>
        </p:nvSpPr>
        <p:spPr>
          <a:xfrm>
            <a:off x="341522" y="342902"/>
            <a:ext cx="6249778" cy="6172343"/>
          </a:xfrm>
          <a:custGeom>
            <a:avLst/>
            <a:gdLst>
              <a:gd name="connsiteX0" fmla="*/ 258473 w 6249778"/>
              <a:gd name="connsiteY0" fmla="*/ 0 h 6172343"/>
              <a:gd name="connsiteX1" fmla="*/ 5991306 w 6249778"/>
              <a:gd name="connsiteY1" fmla="*/ 0 h 6172343"/>
              <a:gd name="connsiteX2" fmla="*/ 6249778 w 6249778"/>
              <a:gd name="connsiteY2" fmla="*/ 257942 h 6172343"/>
              <a:gd name="connsiteX3" fmla="*/ 6249778 w 6249778"/>
              <a:gd name="connsiteY3" fmla="*/ 5914401 h 6172343"/>
              <a:gd name="connsiteX4" fmla="*/ 5991306 w 6249778"/>
              <a:gd name="connsiteY4" fmla="*/ 6172343 h 6172343"/>
              <a:gd name="connsiteX5" fmla="*/ 258473 w 6249778"/>
              <a:gd name="connsiteY5" fmla="*/ 6172343 h 6172343"/>
              <a:gd name="connsiteX6" fmla="*/ 0 w 6249778"/>
              <a:gd name="connsiteY6" fmla="*/ 5914401 h 6172343"/>
              <a:gd name="connsiteX7" fmla="*/ 0 w 6249778"/>
              <a:gd name="connsiteY7" fmla="*/ 257942 h 6172343"/>
              <a:gd name="connsiteX8" fmla="*/ 258473 w 6249778"/>
              <a:gd name="connsiteY8" fmla="*/ 0 h 61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9778" h="6172343">
                <a:moveTo>
                  <a:pt x="258473" y="0"/>
                </a:moveTo>
                <a:lnTo>
                  <a:pt x="5991306" y="0"/>
                </a:lnTo>
                <a:cubicBezTo>
                  <a:pt x="6134057" y="0"/>
                  <a:pt x="6249778" y="115484"/>
                  <a:pt x="6249778" y="257942"/>
                </a:cubicBezTo>
                <a:lnTo>
                  <a:pt x="6249778" y="5914401"/>
                </a:lnTo>
                <a:cubicBezTo>
                  <a:pt x="6249778" y="6056859"/>
                  <a:pt x="6134057" y="6172343"/>
                  <a:pt x="5991306" y="6172343"/>
                </a:cubicBezTo>
                <a:lnTo>
                  <a:pt x="258473" y="6172343"/>
                </a:lnTo>
                <a:cubicBezTo>
                  <a:pt x="115722" y="6172343"/>
                  <a:pt x="0" y="6056859"/>
                  <a:pt x="0" y="5914401"/>
                </a:cubicBezTo>
                <a:lnTo>
                  <a:pt x="0" y="257942"/>
                </a:lnTo>
                <a:cubicBezTo>
                  <a:pt x="0" y="115484"/>
                  <a:pt x="115722" y="0"/>
                  <a:pt x="258473"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2276856"/>
            <a:ext cx="438912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701C4331-C33F-4DC1-AB74-C520A718CE2B}" type="datetime1">
              <a:rPr lang="en-US" smtClean="0"/>
              <a:t>12/16/2025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514728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Content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4480560" cy="152704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7" y="2276856"/>
            <a:ext cx="448056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91A4764-83A9-4A81-9507-BED109D81520}" type="datetime1">
              <a:rPr lang="en-US" smtClean="0"/>
              <a:t>12/16/2025</a:t>
            </a:fld>
            <a:endParaRPr lang="en-US" dirty="0"/>
          </a:p>
        </p:txBody>
      </p:sp>
      <p:sp>
        <p:nvSpPr>
          <p:cNvPr id="4" name="Picture Placeholder 3">
            <a:extLst>
              <a:ext uri="{FF2B5EF4-FFF2-40B4-BE49-F238E27FC236}">
                <a16:creationId xmlns:a16="http://schemas.microsoft.com/office/drawing/2014/main" id="{00846273-A5CB-BDCB-C625-903F863EC307}"/>
              </a:ext>
            </a:extLst>
          </p:cNvPr>
          <p:cNvSpPr>
            <a:spLocks noGrp="1"/>
          </p:cNvSpPr>
          <p:nvPr>
            <p:ph type="pic" sz="quarter" idx="13"/>
          </p:nvPr>
        </p:nvSpPr>
        <p:spPr>
          <a:xfrm>
            <a:off x="5737594" y="342900"/>
            <a:ext cx="6111507" cy="6172338"/>
          </a:xfrm>
          <a:custGeom>
            <a:avLst/>
            <a:gdLst>
              <a:gd name="connsiteX0" fmla="*/ 269395 w 6111507"/>
              <a:gd name="connsiteY0" fmla="*/ 0 h 6172338"/>
              <a:gd name="connsiteX1" fmla="*/ 5842112 w 6111507"/>
              <a:gd name="connsiteY1" fmla="*/ 0 h 6172338"/>
              <a:gd name="connsiteX2" fmla="*/ 6111507 w 6111507"/>
              <a:gd name="connsiteY2" fmla="*/ 268145 h 6172338"/>
              <a:gd name="connsiteX3" fmla="*/ 6111507 w 6111507"/>
              <a:gd name="connsiteY3" fmla="*/ 5904194 h 6172338"/>
              <a:gd name="connsiteX4" fmla="*/ 5842112 w 6111507"/>
              <a:gd name="connsiteY4" fmla="*/ 6172338 h 6172338"/>
              <a:gd name="connsiteX5" fmla="*/ 269395 w 6111507"/>
              <a:gd name="connsiteY5" fmla="*/ 6172338 h 6172338"/>
              <a:gd name="connsiteX6" fmla="*/ 0 w 6111507"/>
              <a:gd name="connsiteY6" fmla="*/ 5904194 h 6172338"/>
              <a:gd name="connsiteX7" fmla="*/ 0 w 6111507"/>
              <a:gd name="connsiteY7" fmla="*/ 268145 h 6172338"/>
              <a:gd name="connsiteX8" fmla="*/ 269395 w 6111507"/>
              <a:gd name="connsiteY8" fmla="*/ 0 h 617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1507" h="6172338">
                <a:moveTo>
                  <a:pt x="269395" y="0"/>
                </a:moveTo>
                <a:lnTo>
                  <a:pt x="5842112" y="0"/>
                </a:lnTo>
                <a:cubicBezTo>
                  <a:pt x="5990895" y="0"/>
                  <a:pt x="6111507" y="120052"/>
                  <a:pt x="6111507" y="268145"/>
                </a:cubicBezTo>
                <a:lnTo>
                  <a:pt x="6111507" y="5904194"/>
                </a:lnTo>
                <a:cubicBezTo>
                  <a:pt x="6111507" y="6052286"/>
                  <a:pt x="5990895" y="6172338"/>
                  <a:pt x="5842112" y="6172338"/>
                </a:cubicBezTo>
                <a:lnTo>
                  <a:pt x="269395" y="6172338"/>
                </a:lnTo>
                <a:cubicBezTo>
                  <a:pt x="120612" y="6172338"/>
                  <a:pt x="0" y="6052286"/>
                  <a:pt x="0" y="5904194"/>
                </a:cubicBezTo>
                <a:lnTo>
                  <a:pt x="0" y="268145"/>
                </a:lnTo>
                <a:cubicBezTo>
                  <a:pt x="0" y="120052"/>
                  <a:pt x="120612" y="0"/>
                  <a:pt x="269395"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1724131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320040"/>
            <a:ext cx="4389120" cy="93268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B281557-D8C5-3666-A17C-BD66A5F9C048}"/>
              </a:ext>
            </a:extLst>
          </p:cNvPr>
          <p:cNvSpPr>
            <a:spLocks noGrp="1"/>
          </p:cNvSpPr>
          <p:nvPr>
            <p:ph type="pic" sz="quarter" idx="13"/>
          </p:nvPr>
        </p:nvSpPr>
        <p:spPr>
          <a:xfrm>
            <a:off x="341522" y="342902"/>
            <a:ext cx="6249778" cy="6172343"/>
          </a:xfrm>
          <a:custGeom>
            <a:avLst/>
            <a:gdLst>
              <a:gd name="connsiteX0" fmla="*/ 258473 w 6249778"/>
              <a:gd name="connsiteY0" fmla="*/ 0 h 6172343"/>
              <a:gd name="connsiteX1" fmla="*/ 5991306 w 6249778"/>
              <a:gd name="connsiteY1" fmla="*/ 0 h 6172343"/>
              <a:gd name="connsiteX2" fmla="*/ 6249778 w 6249778"/>
              <a:gd name="connsiteY2" fmla="*/ 257942 h 6172343"/>
              <a:gd name="connsiteX3" fmla="*/ 6249778 w 6249778"/>
              <a:gd name="connsiteY3" fmla="*/ 5914401 h 6172343"/>
              <a:gd name="connsiteX4" fmla="*/ 5991306 w 6249778"/>
              <a:gd name="connsiteY4" fmla="*/ 6172343 h 6172343"/>
              <a:gd name="connsiteX5" fmla="*/ 258473 w 6249778"/>
              <a:gd name="connsiteY5" fmla="*/ 6172343 h 6172343"/>
              <a:gd name="connsiteX6" fmla="*/ 0 w 6249778"/>
              <a:gd name="connsiteY6" fmla="*/ 5914401 h 6172343"/>
              <a:gd name="connsiteX7" fmla="*/ 0 w 6249778"/>
              <a:gd name="connsiteY7" fmla="*/ 257942 h 6172343"/>
              <a:gd name="connsiteX8" fmla="*/ 258473 w 6249778"/>
              <a:gd name="connsiteY8" fmla="*/ 0 h 61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9778" h="6172343">
                <a:moveTo>
                  <a:pt x="258473" y="0"/>
                </a:moveTo>
                <a:lnTo>
                  <a:pt x="5991306" y="0"/>
                </a:lnTo>
                <a:cubicBezTo>
                  <a:pt x="6134057" y="0"/>
                  <a:pt x="6249778" y="115484"/>
                  <a:pt x="6249778" y="257942"/>
                </a:cubicBezTo>
                <a:lnTo>
                  <a:pt x="6249778" y="5914401"/>
                </a:lnTo>
                <a:cubicBezTo>
                  <a:pt x="6249778" y="6056859"/>
                  <a:pt x="6134057" y="6172343"/>
                  <a:pt x="5991306" y="6172343"/>
                </a:cubicBezTo>
                <a:lnTo>
                  <a:pt x="258473" y="6172343"/>
                </a:lnTo>
                <a:cubicBezTo>
                  <a:pt x="115722" y="6172343"/>
                  <a:pt x="0" y="6056859"/>
                  <a:pt x="0" y="5914401"/>
                </a:cubicBezTo>
                <a:lnTo>
                  <a:pt x="0" y="257942"/>
                </a:lnTo>
                <a:cubicBezTo>
                  <a:pt x="0" y="115484"/>
                  <a:pt x="115722" y="0"/>
                  <a:pt x="258473"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1380744"/>
            <a:ext cx="438912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49B2C6C9-D30C-4946-92A4-454A5FC69685}" type="datetime1">
              <a:rPr lang="en-US" smtClean="0"/>
              <a:t>12/16/2025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6510527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320040"/>
            <a:ext cx="4573413"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6" y="1380744"/>
            <a:ext cx="4573413"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D479CC6-BB04-42D6-AB0C-BAA184663D94}" type="datetime1">
              <a:rPr lang="en-US" smtClean="0"/>
              <a:t>12/16/2025</a:t>
            </a:fld>
            <a:endParaRPr lang="en-US" dirty="0"/>
          </a:p>
        </p:txBody>
      </p:sp>
      <p:sp>
        <p:nvSpPr>
          <p:cNvPr id="4" name="Picture Placeholder 3">
            <a:extLst>
              <a:ext uri="{FF2B5EF4-FFF2-40B4-BE49-F238E27FC236}">
                <a16:creationId xmlns:a16="http://schemas.microsoft.com/office/drawing/2014/main" id="{00846273-A5CB-BDCB-C625-903F863EC307}"/>
              </a:ext>
            </a:extLst>
          </p:cNvPr>
          <p:cNvSpPr>
            <a:spLocks noGrp="1"/>
          </p:cNvSpPr>
          <p:nvPr>
            <p:ph type="pic" sz="quarter" idx="13"/>
          </p:nvPr>
        </p:nvSpPr>
        <p:spPr>
          <a:xfrm>
            <a:off x="5737594" y="342900"/>
            <a:ext cx="6111507" cy="6172338"/>
          </a:xfrm>
          <a:custGeom>
            <a:avLst/>
            <a:gdLst>
              <a:gd name="connsiteX0" fmla="*/ 269395 w 6111507"/>
              <a:gd name="connsiteY0" fmla="*/ 0 h 6172338"/>
              <a:gd name="connsiteX1" fmla="*/ 5842112 w 6111507"/>
              <a:gd name="connsiteY1" fmla="*/ 0 h 6172338"/>
              <a:gd name="connsiteX2" fmla="*/ 6111507 w 6111507"/>
              <a:gd name="connsiteY2" fmla="*/ 268145 h 6172338"/>
              <a:gd name="connsiteX3" fmla="*/ 6111507 w 6111507"/>
              <a:gd name="connsiteY3" fmla="*/ 5904194 h 6172338"/>
              <a:gd name="connsiteX4" fmla="*/ 5842112 w 6111507"/>
              <a:gd name="connsiteY4" fmla="*/ 6172338 h 6172338"/>
              <a:gd name="connsiteX5" fmla="*/ 269395 w 6111507"/>
              <a:gd name="connsiteY5" fmla="*/ 6172338 h 6172338"/>
              <a:gd name="connsiteX6" fmla="*/ 0 w 6111507"/>
              <a:gd name="connsiteY6" fmla="*/ 5904194 h 6172338"/>
              <a:gd name="connsiteX7" fmla="*/ 0 w 6111507"/>
              <a:gd name="connsiteY7" fmla="*/ 268145 h 6172338"/>
              <a:gd name="connsiteX8" fmla="*/ 269395 w 6111507"/>
              <a:gd name="connsiteY8" fmla="*/ 0 h 617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1507" h="6172338">
                <a:moveTo>
                  <a:pt x="269395" y="0"/>
                </a:moveTo>
                <a:lnTo>
                  <a:pt x="5842112" y="0"/>
                </a:lnTo>
                <a:cubicBezTo>
                  <a:pt x="5990895" y="0"/>
                  <a:pt x="6111507" y="120052"/>
                  <a:pt x="6111507" y="268145"/>
                </a:cubicBezTo>
                <a:lnTo>
                  <a:pt x="6111507" y="5904194"/>
                </a:lnTo>
                <a:cubicBezTo>
                  <a:pt x="6111507" y="6052286"/>
                  <a:pt x="5990895" y="6172338"/>
                  <a:pt x="5842112" y="6172338"/>
                </a:cubicBezTo>
                <a:lnTo>
                  <a:pt x="269395" y="6172338"/>
                </a:lnTo>
                <a:cubicBezTo>
                  <a:pt x="120612" y="6172338"/>
                  <a:pt x="0" y="6052286"/>
                  <a:pt x="0" y="5904194"/>
                </a:cubicBezTo>
                <a:lnTo>
                  <a:pt x="0" y="268145"/>
                </a:lnTo>
                <a:cubicBezTo>
                  <a:pt x="0" y="120052"/>
                  <a:pt x="120612" y="0"/>
                  <a:pt x="269395"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2650236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21040" y="603504"/>
            <a:ext cx="3401568"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342900" y="342901"/>
            <a:ext cx="7391400"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21040"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7B3D66E4-8050-49E4-B8D2-06214BFB7C0A}" type="datetime1">
              <a:rPr lang="en-US" smtClean="0"/>
              <a:t>12/16/2025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4526451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3401568"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4502843" y="342901"/>
            <a:ext cx="7346257"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29768"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EE7AEA2F-0823-4BD6-88F7-6D0D98F52C93}" type="datetime1">
              <a:rPr lang="en-US" smtClean="0"/>
              <a:t>12/16/2025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000172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38912"/>
            <a:ext cx="11494008" cy="4654296"/>
          </a:xfrm>
        </p:spPr>
        <p:txBody>
          <a:bodyPr anchor="t">
            <a:normAutofit/>
          </a:bodyPr>
          <a:lstStyle>
            <a:lvl1pPr algn="l">
              <a:defRPr sz="125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093208"/>
            <a:ext cx="5669280" cy="1161288"/>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B761AAA3-5155-4231-8EEA-4F6426D8887B}" type="datetime1">
              <a:rPr lang="en-US" smtClean="0"/>
              <a:t>12/16/2025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0045861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11896" y="1078992"/>
            <a:ext cx="3273552" cy="1947672"/>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342900" y="342901"/>
            <a:ext cx="7391400"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11896" y="3099816"/>
            <a:ext cx="3273552" cy="2953512"/>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06092A99-204A-46CE-8F70-09D6B2D34877}" type="datetime1">
              <a:rPr lang="en-US" smtClean="0"/>
              <a:t>12/16/2025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6174169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2" y="5111854"/>
            <a:ext cx="3739279" cy="1389888"/>
          </a:xfrm>
        </p:spPr>
        <p:txBody>
          <a:bodyPr anchor="t">
            <a:normAutofit/>
          </a:bodyPr>
          <a:lstStyle>
            <a:lvl1pPr>
              <a:defRPr sz="3200"/>
            </a:lvl1pPr>
          </a:lstStyle>
          <a:p>
            <a:r>
              <a:rPr lang="en-US"/>
              <a:t>Click to edit Master title style</a:t>
            </a:r>
          </a:p>
        </p:txBody>
      </p:sp>
      <p:sp>
        <p:nvSpPr>
          <p:cNvPr id="19" name="Picture Placeholder 17">
            <a:extLst>
              <a:ext uri="{FF2B5EF4-FFF2-40B4-BE49-F238E27FC236}">
                <a16:creationId xmlns:a16="http://schemas.microsoft.com/office/drawing/2014/main" id="{D5837EDE-723C-6CF6-EB95-3AEDA1F07E9E}"/>
              </a:ext>
            </a:extLst>
          </p:cNvPr>
          <p:cNvSpPr>
            <a:spLocks noGrp="1"/>
          </p:cNvSpPr>
          <p:nvPr>
            <p:ph type="pic" sz="quarter" idx="15"/>
          </p:nvPr>
        </p:nvSpPr>
        <p:spPr>
          <a:xfrm>
            <a:off x="339373" y="320043"/>
            <a:ext cx="11509730" cy="4404825"/>
          </a:xfrm>
          <a:custGeom>
            <a:avLst/>
            <a:gdLst>
              <a:gd name="connsiteX0" fmla="*/ 299132 w 11509730"/>
              <a:gd name="connsiteY0" fmla="*/ 0 h 4404825"/>
              <a:gd name="connsiteX1" fmla="*/ 11210598 w 11509730"/>
              <a:gd name="connsiteY1" fmla="*/ 0 h 4404825"/>
              <a:gd name="connsiteX2" fmla="*/ 11509730 w 11509730"/>
              <a:gd name="connsiteY2" fmla="*/ 299132 h 4404825"/>
              <a:gd name="connsiteX3" fmla="*/ 11509730 w 11509730"/>
              <a:gd name="connsiteY3" fmla="*/ 4105693 h 4404825"/>
              <a:gd name="connsiteX4" fmla="*/ 11210598 w 11509730"/>
              <a:gd name="connsiteY4" fmla="*/ 4404825 h 4404825"/>
              <a:gd name="connsiteX5" fmla="*/ 299132 w 11509730"/>
              <a:gd name="connsiteY5" fmla="*/ 4404825 h 4404825"/>
              <a:gd name="connsiteX6" fmla="*/ 0 w 11509730"/>
              <a:gd name="connsiteY6" fmla="*/ 4105693 h 4404825"/>
              <a:gd name="connsiteX7" fmla="*/ 0 w 11509730"/>
              <a:gd name="connsiteY7" fmla="*/ 299132 h 4404825"/>
              <a:gd name="connsiteX8" fmla="*/ 299132 w 11509730"/>
              <a:gd name="connsiteY8" fmla="*/ 0 h 44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4404825">
                <a:moveTo>
                  <a:pt x="299132" y="0"/>
                </a:moveTo>
                <a:lnTo>
                  <a:pt x="11210598" y="0"/>
                </a:lnTo>
                <a:cubicBezTo>
                  <a:pt x="11375804" y="0"/>
                  <a:pt x="11509730" y="133926"/>
                  <a:pt x="11509730" y="299132"/>
                </a:cubicBezTo>
                <a:lnTo>
                  <a:pt x="11509730" y="4105693"/>
                </a:lnTo>
                <a:cubicBezTo>
                  <a:pt x="11509730" y="4270899"/>
                  <a:pt x="11375804" y="4404825"/>
                  <a:pt x="11210598" y="4404825"/>
                </a:cubicBezTo>
                <a:lnTo>
                  <a:pt x="299132" y="4404825"/>
                </a:lnTo>
                <a:cubicBezTo>
                  <a:pt x="133926" y="4404825"/>
                  <a:pt x="0" y="4270899"/>
                  <a:pt x="0" y="4105693"/>
                </a:cubicBezTo>
                <a:lnTo>
                  <a:pt x="0" y="299132"/>
                </a:lnTo>
                <a:cubicBezTo>
                  <a:pt x="0" y="133926"/>
                  <a:pt x="133926" y="0"/>
                  <a:pt x="299132"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8749EA3-15DE-451B-A24B-ACC8EA0B6D09}" type="datetime1">
              <a:rPr lang="en-US" smtClean="0"/>
              <a:t>12/16/2025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51928" y="5111854"/>
            <a:ext cx="6400800" cy="1389888"/>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5705334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a:t>Click to edit Master title style</a:t>
            </a:r>
          </a:p>
        </p:txBody>
      </p:sp>
      <p:sp>
        <p:nvSpPr>
          <p:cNvPr id="9" name="Picture Placeholder 8">
            <a:extLst>
              <a:ext uri="{FF2B5EF4-FFF2-40B4-BE49-F238E27FC236}">
                <a16:creationId xmlns:a16="http://schemas.microsoft.com/office/drawing/2014/main" id="{1BCE7E7D-ED4A-B625-6CB8-4D71682F63D4}"/>
              </a:ext>
            </a:extLst>
          </p:cNvPr>
          <p:cNvSpPr>
            <a:spLocks noGrp="1"/>
          </p:cNvSpPr>
          <p:nvPr>
            <p:ph type="pic" sz="quarter" idx="13"/>
          </p:nvPr>
        </p:nvSpPr>
        <p:spPr>
          <a:xfrm>
            <a:off x="339373" y="320042"/>
            <a:ext cx="11509730" cy="3458229"/>
          </a:xfrm>
          <a:custGeom>
            <a:avLst/>
            <a:gdLst>
              <a:gd name="connsiteX0" fmla="*/ 351529 w 11509730"/>
              <a:gd name="connsiteY0" fmla="*/ 0 h 3458229"/>
              <a:gd name="connsiteX1" fmla="*/ 11158201 w 11509730"/>
              <a:gd name="connsiteY1" fmla="*/ 0 h 3458229"/>
              <a:gd name="connsiteX2" fmla="*/ 11509730 w 11509730"/>
              <a:gd name="connsiteY2" fmla="*/ 351529 h 3458229"/>
              <a:gd name="connsiteX3" fmla="*/ 11509730 w 11509730"/>
              <a:gd name="connsiteY3" fmla="*/ 3106700 h 3458229"/>
              <a:gd name="connsiteX4" fmla="*/ 11158201 w 11509730"/>
              <a:gd name="connsiteY4" fmla="*/ 3458229 h 3458229"/>
              <a:gd name="connsiteX5" fmla="*/ 351529 w 11509730"/>
              <a:gd name="connsiteY5" fmla="*/ 3458229 h 3458229"/>
              <a:gd name="connsiteX6" fmla="*/ 0 w 11509730"/>
              <a:gd name="connsiteY6" fmla="*/ 3106700 h 3458229"/>
              <a:gd name="connsiteX7" fmla="*/ 0 w 11509730"/>
              <a:gd name="connsiteY7" fmla="*/ 351529 h 3458229"/>
              <a:gd name="connsiteX8" fmla="*/ 351529 w 11509730"/>
              <a:gd name="connsiteY8" fmla="*/ 0 h 34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3458229">
                <a:moveTo>
                  <a:pt x="351529" y="0"/>
                </a:moveTo>
                <a:lnTo>
                  <a:pt x="11158201" y="0"/>
                </a:lnTo>
                <a:cubicBezTo>
                  <a:pt x="11352345" y="0"/>
                  <a:pt x="11509730" y="157385"/>
                  <a:pt x="11509730" y="351529"/>
                </a:cubicBezTo>
                <a:lnTo>
                  <a:pt x="11509730" y="3106700"/>
                </a:lnTo>
                <a:cubicBezTo>
                  <a:pt x="11509730" y="3300844"/>
                  <a:pt x="11352345" y="3458229"/>
                  <a:pt x="11158201" y="3458229"/>
                </a:cubicBezTo>
                <a:lnTo>
                  <a:pt x="351529" y="3458229"/>
                </a:lnTo>
                <a:cubicBezTo>
                  <a:pt x="157385" y="3458229"/>
                  <a:pt x="0" y="3300844"/>
                  <a:pt x="0" y="3106700"/>
                </a:cubicBezTo>
                <a:lnTo>
                  <a:pt x="0" y="351529"/>
                </a:lnTo>
                <a:cubicBezTo>
                  <a:pt x="0" y="157385"/>
                  <a:pt x="157385" y="0"/>
                  <a:pt x="351529"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F1343DB-FCC0-4D52-80F2-173D55390D61}" type="datetime1">
              <a:rPr lang="en-US" smtClean="0"/>
              <a:t>12/16/2025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5490360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a:t>Click to edit Master title style</a:t>
            </a:r>
          </a:p>
        </p:txBody>
      </p:sp>
      <p:sp>
        <p:nvSpPr>
          <p:cNvPr id="9" name="Picture Placeholder 8">
            <a:extLst>
              <a:ext uri="{FF2B5EF4-FFF2-40B4-BE49-F238E27FC236}">
                <a16:creationId xmlns:a16="http://schemas.microsoft.com/office/drawing/2014/main" id="{86A25225-80A2-7139-2A81-39CA926639FF}"/>
              </a:ext>
            </a:extLst>
          </p:cNvPr>
          <p:cNvSpPr>
            <a:spLocks noGrp="1"/>
          </p:cNvSpPr>
          <p:nvPr>
            <p:ph type="pic" sz="quarter" idx="13"/>
          </p:nvPr>
        </p:nvSpPr>
        <p:spPr>
          <a:xfrm>
            <a:off x="339373" y="3067414"/>
            <a:ext cx="11509730" cy="3458229"/>
          </a:xfrm>
          <a:custGeom>
            <a:avLst/>
            <a:gdLst>
              <a:gd name="connsiteX0" fmla="*/ 351529 w 11509730"/>
              <a:gd name="connsiteY0" fmla="*/ 0 h 3458229"/>
              <a:gd name="connsiteX1" fmla="*/ 11158201 w 11509730"/>
              <a:gd name="connsiteY1" fmla="*/ 0 h 3458229"/>
              <a:gd name="connsiteX2" fmla="*/ 11509730 w 11509730"/>
              <a:gd name="connsiteY2" fmla="*/ 351529 h 3458229"/>
              <a:gd name="connsiteX3" fmla="*/ 11509730 w 11509730"/>
              <a:gd name="connsiteY3" fmla="*/ 3106700 h 3458229"/>
              <a:gd name="connsiteX4" fmla="*/ 11158201 w 11509730"/>
              <a:gd name="connsiteY4" fmla="*/ 3458229 h 3458229"/>
              <a:gd name="connsiteX5" fmla="*/ 351529 w 11509730"/>
              <a:gd name="connsiteY5" fmla="*/ 3458229 h 3458229"/>
              <a:gd name="connsiteX6" fmla="*/ 0 w 11509730"/>
              <a:gd name="connsiteY6" fmla="*/ 3106700 h 3458229"/>
              <a:gd name="connsiteX7" fmla="*/ 0 w 11509730"/>
              <a:gd name="connsiteY7" fmla="*/ 351529 h 3458229"/>
              <a:gd name="connsiteX8" fmla="*/ 351529 w 11509730"/>
              <a:gd name="connsiteY8" fmla="*/ 0 h 34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3458229">
                <a:moveTo>
                  <a:pt x="351529" y="0"/>
                </a:moveTo>
                <a:lnTo>
                  <a:pt x="11158201" y="0"/>
                </a:lnTo>
                <a:cubicBezTo>
                  <a:pt x="11352345" y="0"/>
                  <a:pt x="11509730" y="157385"/>
                  <a:pt x="11509730" y="351529"/>
                </a:cubicBezTo>
                <a:lnTo>
                  <a:pt x="11509730" y="3106700"/>
                </a:lnTo>
                <a:cubicBezTo>
                  <a:pt x="11509730" y="3300844"/>
                  <a:pt x="11352345" y="3458229"/>
                  <a:pt x="11158201" y="3458229"/>
                </a:cubicBezTo>
                <a:lnTo>
                  <a:pt x="351529" y="3458229"/>
                </a:lnTo>
                <a:cubicBezTo>
                  <a:pt x="157385" y="3458229"/>
                  <a:pt x="0" y="3300844"/>
                  <a:pt x="0" y="3106700"/>
                </a:cubicBezTo>
                <a:lnTo>
                  <a:pt x="0" y="351529"/>
                </a:lnTo>
                <a:cubicBezTo>
                  <a:pt x="0" y="157385"/>
                  <a:pt x="157385" y="0"/>
                  <a:pt x="351529"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519672"/>
            <a:ext cx="3494314" cy="338328"/>
          </a:xfrm>
        </p:spPr>
        <p:txBody>
          <a:bodyPr/>
          <a:lstStyle/>
          <a:p>
            <a:fld id="{457C7506-9AD1-49AD-BE44-C83E35401EAD}" type="datetime1">
              <a:rPr lang="en-US" smtClean="0"/>
              <a:t>12/16/2025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6519672"/>
            <a:ext cx="2805405" cy="338328"/>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6519672"/>
            <a:ext cx="429207" cy="338328"/>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809044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40080"/>
            <a:ext cx="11155680" cy="970463"/>
          </a:xfrm>
        </p:spPr>
        <p:txBody>
          <a:bodyPr anchor="ctr"/>
          <a:lstStyle/>
          <a:p>
            <a:r>
              <a:rPr lang="en-US"/>
              <a:t>Click to edit Master title style</a:t>
            </a:r>
          </a:p>
        </p:txBody>
      </p:sp>
      <p:sp>
        <p:nvSpPr>
          <p:cNvPr id="10" name="Picture Placeholder 9">
            <a:extLst>
              <a:ext uri="{FF2B5EF4-FFF2-40B4-BE49-F238E27FC236}">
                <a16:creationId xmlns:a16="http://schemas.microsoft.com/office/drawing/2014/main" id="{45F6FDB5-F783-3538-287C-754C11C30975}"/>
              </a:ext>
            </a:extLst>
          </p:cNvPr>
          <p:cNvSpPr>
            <a:spLocks noGrp="1"/>
          </p:cNvSpPr>
          <p:nvPr>
            <p:ph type="pic" sz="quarter" idx="13"/>
          </p:nvPr>
        </p:nvSpPr>
        <p:spPr>
          <a:xfrm>
            <a:off x="429768" y="1828800"/>
            <a:ext cx="6176399" cy="4425696"/>
          </a:xfrm>
          <a:custGeom>
            <a:avLst/>
            <a:gdLst>
              <a:gd name="connsiteX0" fmla="*/ 325421 w 6450717"/>
              <a:gd name="connsiteY0" fmla="*/ 0 h 4425696"/>
              <a:gd name="connsiteX1" fmla="*/ 6125296 w 6450717"/>
              <a:gd name="connsiteY1" fmla="*/ 0 h 4425696"/>
              <a:gd name="connsiteX2" fmla="*/ 6450717 w 6450717"/>
              <a:gd name="connsiteY2" fmla="*/ 325421 h 4425696"/>
              <a:gd name="connsiteX3" fmla="*/ 6450717 w 6450717"/>
              <a:gd name="connsiteY3" fmla="*/ 4100275 h 4425696"/>
              <a:gd name="connsiteX4" fmla="*/ 6125296 w 6450717"/>
              <a:gd name="connsiteY4" fmla="*/ 4425696 h 4425696"/>
              <a:gd name="connsiteX5" fmla="*/ 325421 w 6450717"/>
              <a:gd name="connsiteY5" fmla="*/ 4425696 h 4425696"/>
              <a:gd name="connsiteX6" fmla="*/ 0 w 6450717"/>
              <a:gd name="connsiteY6" fmla="*/ 4100275 h 4425696"/>
              <a:gd name="connsiteX7" fmla="*/ 0 w 6450717"/>
              <a:gd name="connsiteY7" fmla="*/ 325421 h 4425696"/>
              <a:gd name="connsiteX8" fmla="*/ 325421 w 6450717"/>
              <a:gd name="connsiteY8" fmla="*/ 0 h 442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0717" h="4425696">
                <a:moveTo>
                  <a:pt x="325421" y="0"/>
                </a:moveTo>
                <a:lnTo>
                  <a:pt x="6125296" y="0"/>
                </a:lnTo>
                <a:cubicBezTo>
                  <a:pt x="6305021" y="0"/>
                  <a:pt x="6450717" y="145696"/>
                  <a:pt x="6450717" y="325421"/>
                </a:cubicBezTo>
                <a:lnTo>
                  <a:pt x="6450717" y="4100275"/>
                </a:lnTo>
                <a:cubicBezTo>
                  <a:pt x="6450717" y="4280000"/>
                  <a:pt x="6305021" y="4425696"/>
                  <a:pt x="6125296" y="4425696"/>
                </a:cubicBezTo>
                <a:lnTo>
                  <a:pt x="325421" y="4425696"/>
                </a:lnTo>
                <a:cubicBezTo>
                  <a:pt x="145696" y="4425696"/>
                  <a:pt x="0" y="4280000"/>
                  <a:pt x="0" y="4100275"/>
                </a:cubicBezTo>
                <a:lnTo>
                  <a:pt x="0" y="325421"/>
                </a:lnTo>
                <a:cubicBezTo>
                  <a:pt x="0" y="145696"/>
                  <a:pt x="145696" y="0"/>
                  <a:pt x="325421"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287768" y="1828800"/>
            <a:ext cx="4297680" cy="4428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F94BF2A-D949-4DFB-9912-9D6234B797F2}" type="datetime1">
              <a:rPr lang="en-US" smtClean="0"/>
              <a:t>12/16/2025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578779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39"/>
            <a:ext cx="4855464" cy="1453896"/>
          </a:xfrm>
        </p:spPr>
        <p:txBody>
          <a:bodyPr anchor="t"/>
          <a:lstStyle/>
          <a:p>
            <a:r>
              <a:rPr lang="en-US"/>
              <a:t>Click to edit Master title style</a:t>
            </a:r>
          </a:p>
        </p:txBody>
      </p:sp>
      <p:sp>
        <p:nvSpPr>
          <p:cNvPr id="9" name="Picture Placeholder 8">
            <a:extLst>
              <a:ext uri="{FF2B5EF4-FFF2-40B4-BE49-F238E27FC236}">
                <a16:creationId xmlns:a16="http://schemas.microsoft.com/office/drawing/2014/main" id="{F5F2F272-6D18-7E06-3E9A-D10C5C502195}"/>
              </a:ext>
            </a:extLst>
          </p:cNvPr>
          <p:cNvSpPr>
            <a:spLocks noGrp="1"/>
          </p:cNvSpPr>
          <p:nvPr>
            <p:ph type="pic" sz="quarter" idx="13"/>
          </p:nvPr>
        </p:nvSpPr>
        <p:spPr>
          <a:xfrm>
            <a:off x="510075" y="2293496"/>
            <a:ext cx="4775158" cy="4039043"/>
          </a:xfrm>
          <a:custGeom>
            <a:avLst/>
            <a:gdLst>
              <a:gd name="connsiteX0" fmla="*/ 305917 w 4855463"/>
              <a:gd name="connsiteY0" fmla="*/ 0 h 4039043"/>
              <a:gd name="connsiteX1" fmla="*/ 4549547 w 4855463"/>
              <a:gd name="connsiteY1" fmla="*/ 0 h 4039043"/>
              <a:gd name="connsiteX2" fmla="*/ 4849249 w 4855463"/>
              <a:gd name="connsiteY2" fmla="*/ 244264 h 4039043"/>
              <a:gd name="connsiteX3" fmla="*/ 4855463 w 4855463"/>
              <a:gd name="connsiteY3" fmla="*/ 305907 h 4039043"/>
              <a:gd name="connsiteX4" fmla="*/ 4855463 w 4855463"/>
              <a:gd name="connsiteY4" fmla="*/ 3733136 h 4039043"/>
              <a:gd name="connsiteX5" fmla="*/ 4849249 w 4855463"/>
              <a:gd name="connsiteY5" fmla="*/ 3794779 h 4039043"/>
              <a:gd name="connsiteX6" fmla="*/ 4549547 w 4855463"/>
              <a:gd name="connsiteY6" fmla="*/ 4039043 h 4039043"/>
              <a:gd name="connsiteX7" fmla="*/ 305917 w 4855463"/>
              <a:gd name="connsiteY7" fmla="*/ 4039043 h 4039043"/>
              <a:gd name="connsiteX8" fmla="*/ 0 w 4855463"/>
              <a:gd name="connsiteY8" fmla="*/ 3733126 h 4039043"/>
              <a:gd name="connsiteX9" fmla="*/ 0 w 4855463"/>
              <a:gd name="connsiteY9" fmla="*/ 305917 h 4039043"/>
              <a:gd name="connsiteX10" fmla="*/ 305917 w 4855463"/>
              <a:gd name="connsiteY10" fmla="*/ 0 h 403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463" h="4039043">
                <a:moveTo>
                  <a:pt x="305917" y="0"/>
                </a:moveTo>
                <a:lnTo>
                  <a:pt x="4549547" y="0"/>
                </a:lnTo>
                <a:cubicBezTo>
                  <a:pt x="4697381" y="0"/>
                  <a:pt x="4820723" y="104863"/>
                  <a:pt x="4849249" y="244264"/>
                </a:cubicBezTo>
                <a:lnTo>
                  <a:pt x="4855463" y="305907"/>
                </a:lnTo>
                <a:lnTo>
                  <a:pt x="4855463" y="3733136"/>
                </a:lnTo>
                <a:lnTo>
                  <a:pt x="4849249" y="3794779"/>
                </a:lnTo>
                <a:cubicBezTo>
                  <a:pt x="4820723" y="3934180"/>
                  <a:pt x="4697381" y="4039043"/>
                  <a:pt x="4549547" y="4039043"/>
                </a:cubicBezTo>
                <a:lnTo>
                  <a:pt x="305917" y="4039043"/>
                </a:lnTo>
                <a:cubicBezTo>
                  <a:pt x="136964" y="4039043"/>
                  <a:pt x="0" y="3902079"/>
                  <a:pt x="0" y="3733126"/>
                </a:cubicBezTo>
                <a:lnTo>
                  <a:pt x="0" y="305917"/>
                </a:lnTo>
                <a:cubicBezTo>
                  <a:pt x="0" y="136964"/>
                  <a:pt x="136964" y="0"/>
                  <a:pt x="305917"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563594C-FF61-4FB6-A5E4-597CB7D69CB6}" type="datetime1">
              <a:rPr lang="en-US" smtClean="0"/>
              <a:t>12/16/2025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944423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50218"/>
            <a:ext cx="3827439" cy="1453896"/>
          </a:xfrm>
        </p:spPr>
        <p:txBody>
          <a:bodyPr anchor="t">
            <a:normAutofit/>
          </a:bodyPr>
          <a:lstStyle>
            <a:lvl1pPr>
              <a:defRPr sz="3200"/>
            </a:lvl1pPr>
          </a:lstStyle>
          <a:p>
            <a:r>
              <a:rPr lang="en-US"/>
              <a:t>Click to edit Master title style</a:t>
            </a:r>
          </a:p>
        </p:txBody>
      </p:sp>
      <p:sp>
        <p:nvSpPr>
          <p:cNvPr id="12" name="Picture Placeholder 11">
            <a:extLst>
              <a:ext uri="{FF2B5EF4-FFF2-40B4-BE49-F238E27FC236}">
                <a16:creationId xmlns:a16="http://schemas.microsoft.com/office/drawing/2014/main" id="{14639E5C-EF58-65A1-C364-F58DE761581C}"/>
              </a:ext>
            </a:extLst>
          </p:cNvPr>
          <p:cNvSpPr>
            <a:spLocks noGrp="1"/>
          </p:cNvSpPr>
          <p:nvPr>
            <p:ph type="pic" sz="quarter" idx="13"/>
          </p:nvPr>
        </p:nvSpPr>
        <p:spPr>
          <a:xfrm>
            <a:off x="510075" y="2293494"/>
            <a:ext cx="3666744" cy="4039044"/>
          </a:xfrm>
          <a:custGeom>
            <a:avLst/>
            <a:gdLst>
              <a:gd name="connsiteX0" fmla="*/ 292716 w 3666744"/>
              <a:gd name="connsiteY0" fmla="*/ 0 h 4039044"/>
              <a:gd name="connsiteX1" fmla="*/ 3374028 w 3666744"/>
              <a:gd name="connsiteY1" fmla="*/ 0 h 4039044"/>
              <a:gd name="connsiteX2" fmla="*/ 3666744 w 3666744"/>
              <a:gd name="connsiteY2" fmla="*/ 292716 h 4039044"/>
              <a:gd name="connsiteX3" fmla="*/ 3666744 w 3666744"/>
              <a:gd name="connsiteY3" fmla="*/ 3746328 h 4039044"/>
              <a:gd name="connsiteX4" fmla="*/ 3374028 w 3666744"/>
              <a:gd name="connsiteY4" fmla="*/ 4039044 h 4039044"/>
              <a:gd name="connsiteX5" fmla="*/ 292716 w 3666744"/>
              <a:gd name="connsiteY5" fmla="*/ 4039044 h 4039044"/>
              <a:gd name="connsiteX6" fmla="*/ 0 w 3666744"/>
              <a:gd name="connsiteY6" fmla="*/ 3746328 h 4039044"/>
              <a:gd name="connsiteX7" fmla="*/ 0 w 3666744"/>
              <a:gd name="connsiteY7" fmla="*/ 292716 h 4039044"/>
              <a:gd name="connsiteX8" fmla="*/ 292716 w 3666744"/>
              <a:gd name="connsiteY8" fmla="*/ 0 h 403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6744" h="4039044">
                <a:moveTo>
                  <a:pt x="292716" y="0"/>
                </a:moveTo>
                <a:lnTo>
                  <a:pt x="3374028" y="0"/>
                </a:lnTo>
                <a:cubicBezTo>
                  <a:pt x="3535691" y="0"/>
                  <a:pt x="3666744" y="131053"/>
                  <a:pt x="3666744" y="292716"/>
                </a:cubicBezTo>
                <a:lnTo>
                  <a:pt x="3666744" y="3746328"/>
                </a:lnTo>
                <a:cubicBezTo>
                  <a:pt x="3666744" y="3907991"/>
                  <a:pt x="3535691" y="4039044"/>
                  <a:pt x="3374028" y="4039044"/>
                </a:cubicBezTo>
                <a:lnTo>
                  <a:pt x="292716" y="4039044"/>
                </a:lnTo>
                <a:cubicBezTo>
                  <a:pt x="131053" y="4039044"/>
                  <a:pt x="0" y="3907991"/>
                  <a:pt x="0" y="3746328"/>
                </a:cubicBezTo>
                <a:lnTo>
                  <a:pt x="0" y="292716"/>
                </a:lnTo>
                <a:cubicBezTo>
                  <a:pt x="0" y="131053"/>
                  <a:pt x="131053" y="0"/>
                  <a:pt x="29271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120787" y="549275"/>
            <a:ext cx="6561138" cy="5788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9D205C6-AA77-4A66-BB27-EE68DDD0D193}" type="datetime1">
              <a:rPr lang="en-US" smtClean="0"/>
              <a:t>12/16/2025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1187873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g Number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93776" y="782804"/>
            <a:ext cx="11201400" cy="4206240"/>
          </a:xfrm>
        </p:spPr>
        <p:txBody>
          <a:bodyPr>
            <a:normAutofit/>
          </a:bodyPr>
          <a:lstStyle>
            <a:lvl1pPr algn="ctr">
              <a:defRPr sz="27800">
                <a:solidFill>
                  <a:schemeClr val="tx2">
                    <a:lumMod val="90000"/>
                    <a:lumOff val="10000"/>
                  </a:schemeClr>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64F05DF3-EEC7-45DF-A943-3E12702079E5}" type="datetime1">
              <a:rPr lang="en-US" smtClean="0"/>
              <a:t>12/16/2025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93775" y="4989044"/>
            <a:ext cx="11201399" cy="1225296"/>
          </a:xfrm>
        </p:spPr>
        <p:txBody>
          <a:bodyPr>
            <a:normAutofit/>
          </a:bodyPr>
          <a:lstStyle>
            <a:lvl1pPr marL="0" indent="0" algn="ctr">
              <a:buNone/>
              <a:defRPr sz="2400">
                <a:solidFill>
                  <a:schemeClr val="tx2">
                    <a:lumMod val="90000"/>
                    <a:lumOff val="10000"/>
                  </a:schemeClr>
                </a:solidFill>
              </a:defRPr>
            </a:lvl1pPr>
            <a:lvl2pPr marL="228600" indent="0" algn="ctr">
              <a:buNone/>
              <a:defRPr sz="2000">
                <a:solidFill>
                  <a:schemeClr val="tx2">
                    <a:lumMod val="90000"/>
                    <a:lumOff val="10000"/>
                  </a:schemeClr>
                </a:solidFill>
              </a:defRPr>
            </a:lvl2pPr>
            <a:lvl3pPr marL="457200" indent="0" algn="ctr">
              <a:buNone/>
              <a:defRPr sz="1800">
                <a:solidFill>
                  <a:schemeClr val="tx2">
                    <a:lumMod val="90000"/>
                    <a:lumOff val="10000"/>
                  </a:schemeClr>
                </a:solidFill>
              </a:defRPr>
            </a:lvl3pPr>
            <a:lvl4pPr marL="685800" indent="0" algn="ctr">
              <a:buNone/>
              <a:defRPr sz="1600">
                <a:solidFill>
                  <a:schemeClr val="tx2">
                    <a:lumMod val="90000"/>
                    <a:lumOff val="10000"/>
                  </a:schemeClr>
                </a:solidFill>
              </a:defRPr>
            </a:lvl4pPr>
            <a:lvl5pPr marL="914400" indent="0" algn="ctr">
              <a:buNone/>
              <a:defRPr sz="1400">
                <a:solidFill>
                  <a:schemeClr val="tx2">
                    <a:lumMod val="90000"/>
                    <a:lumOff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5955175"/>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Number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93776" y="782804"/>
            <a:ext cx="11201400" cy="4206240"/>
          </a:xfrm>
        </p:spPr>
        <p:txBody>
          <a:bodyPr>
            <a:normAutofit/>
          </a:bodyPr>
          <a:lstStyle>
            <a:lvl1pPr algn="ctr">
              <a:defRPr sz="27800"/>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4F39EAFF-A363-4554-A2A5-F61FABD0CE04}" type="datetime1">
              <a:rPr lang="en-US" smtClean="0"/>
              <a:t>12/16/2025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93776" y="4989044"/>
            <a:ext cx="11201400" cy="1225296"/>
          </a:xfrm>
        </p:spPr>
        <p:txBody>
          <a:bodyPr>
            <a:normAutofit/>
          </a:bodyPr>
          <a:lstStyle>
            <a:lvl1pPr marL="0" indent="0" algn="ctr">
              <a:buNone/>
              <a:defRPr sz="2800"/>
            </a:lvl1pPr>
            <a:lvl2pPr marL="228600" indent="0" algn="ctr">
              <a:buNone/>
              <a:defRPr sz="2400"/>
            </a:lvl2pPr>
            <a:lvl3pPr marL="457200" indent="0" algn="ctr">
              <a:buNone/>
              <a:defRPr sz="2000"/>
            </a:lvl3pPr>
            <a:lvl4pPr marL="685800" indent="0" algn="ctr">
              <a:buNone/>
              <a:defRPr sz="1800"/>
            </a:lvl4pPr>
            <a:lvl5pPr marL="914400" indent="0" algn="ctr">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2695761"/>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g Number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29768" y="603504"/>
            <a:ext cx="11201400" cy="4206240"/>
          </a:xfrm>
        </p:spPr>
        <p:txBody>
          <a:bodyPr>
            <a:normAutofit/>
          </a:bodyPr>
          <a:lstStyle>
            <a:lvl1pPr algn="l">
              <a:defRPr sz="27800">
                <a:solidFill>
                  <a:schemeClr val="tx2">
                    <a:lumMod val="90000"/>
                    <a:lumOff val="10000"/>
                  </a:schemeClr>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90F47950-0717-4110-9557-F08D8A545BF8}" type="datetime1">
              <a:rPr lang="en-US" smtClean="0"/>
              <a:t>12/16/2025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29768" y="4809744"/>
            <a:ext cx="5897880" cy="1353312"/>
          </a:xfrm>
        </p:spPr>
        <p:txBody>
          <a:bodyPr>
            <a:normAutofit/>
          </a:bodyPr>
          <a:lstStyle>
            <a:lvl1pPr marL="0" indent="0" algn="l">
              <a:buNone/>
              <a:defRPr sz="2800">
                <a:solidFill>
                  <a:schemeClr val="tx2">
                    <a:lumMod val="90000"/>
                    <a:lumOff val="10000"/>
                  </a:schemeClr>
                </a:solidFill>
              </a:defRPr>
            </a:lvl1pPr>
            <a:lvl2pPr marL="228600" indent="0" algn="l">
              <a:buNone/>
              <a:defRPr sz="2400">
                <a:solidFill>
                  <a:schemeClr val="tx2">
                    <a:lumMod val="90000"/>
                    <a:lumOff val="10000"/>
                  </a:schemeClr>
                </a:solidFill>
              </a:defRPr>
            </a:lvl2pPr>
            <a:lvl3pPr marL="457200" indent="0" algn="l">
              <a:buNone/>
              <a:defRPr sz="2000">
                <a:solidFill>
                  <a:schemeClr val="tx2">
                    <a:lumMod val="90000"/>
                    <a:lumOff val="10000"/>
                  </a:schemeClr>
                </a:solidFill>
              </a:defRPr>
            </a:lvl3pPr>
            <a:lvl4pPr marL="685800" indent="0" algn="l">
              <a:buNone/>
              <a:defRPr sz="1800">
                <a:solidFill>
                  <a:schemeClr val="tx2">
                    <a:lumMod val="90000"/>
                    <a:lumOff val="10000"/>
                  </a:schemeClr>
                </a:solidFill>
              </a:defRPr>
            </a:lvl4pPr>
            <a:lvl5pPr marL="914400" indent="0" algn="l">
              <a:buNone/>
              <a:defRPr sz="1600">
                <a:solidFill>
                  <a:schemeClr val="tx2">
                    <a:lumMod val="90000"/>
                    <a:lumOff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9807313"/>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hoto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5276088"/>
            <a:ext cx="11347704" cy="786384"/>
          </a:xfrm>
        </p:spPr>
        <p:txBody>
          <a:bodyPr anchor="b">
            <a:normAutofit/>
          </a:bodyPr>
          <a:lstStyle>
            <a:lvl1pPr algn="l">
              <a:defRPr sz="4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980176"/>
            <a:ext cx="11347704" cy="530352"/>
          </a:xfrm>
        </p:spPr>
        <p:txBody>
          <a:bodyPr anchor="t">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F9A648C8-0436-6FAF-8B52-BA15EFB5F90C}"/>
              </a:ext>
            </a:extLst>
          </p:cNvPr>
          <p:cNvSpPr>
            <a:spLocks noGrp="1"/>
          </p:cNvSpPr>
          <p:nvPr>
            <p:ph type="pic" sz="quarter" idx="13"/>
          </p:nvPr>
        </p:nvSpPr>
        <p:spPr>
          <a:xfrm>
            <a:off x="342901" y="343038"/>
            <a:ext cx="11506200" cy="4792766"/>
          </a:xfrm>
          <a:custGeom>
            <a:avLst/>
            <a:gdLst>
              <a:gd name="connsiteX0" fmla="*/ 292023 w 11506200"/>
              <a:gd name="connsiteY0" fmla="*/ 0 h 4792766"/>
              <a:gd name="connsiteX1" fmla="*/ 11214177 w 11506200"/>
              <a:gd name="connsiteY1" fmla="*/ 0 h 4792766"/>
              <a:gd name="connsiteX2" fmla="*/ 11506200 w 11506200"/>
              <a:gd name="connsiteY2" fmla="*/ 292023 h 4792766"/>
              <a:gd name="connsiteX3" fmla="*/ 11506200 w 11506200"/>
              <a:gd name="connsiteY3" fmla="*/ 4500743 h 4792766"/>
              <a:gd name="connsiteX4" fmla="*/ 11214177 w 11506200"/>
              <a:gd name="connsiteY4" fmla="*/ 4792766 h 4792766"/>
              <a:gd name="connsiteX5" fmla="*/ 292023 w 11506200"/>
              <a:gd name="connsiteY5" fmla="*/ 4792766 h 4792766"/>
              <a:gd name="connsiteX6" fmla="*/ 0 w 11506200"/>
              <a:gd name="connsiteY6" fmla="*/ 4500743 h 4792766"/>
              <a:gd name="connsiteX7" fmla="*/ 0 w 11506200"/>
              <a:gd name="connsiteY7" fmla="*/ 292023 h 4792766"/>
              <a:gd name="connsiteX8" fmla="*/ 292023 w 11506200"/>
              <a:gd name="connsiteY8" fmla="*/ 0 h 479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6200" h="4792766">
                <a:moveTo>
                  <a:pt x="292023" y="0"/>
                </a:moveTo>
                <a:lnTo>
                  <a:pt x="11214177" y="0"/>
                </a:lnTo>
                <a:cubicBezTo>
                  <a:pt x="11375457" y="0"/>
                  <a:pt x="11506200" y="130743"/>
                  <a:pt x="11506200" y="292023"/>
                </a:cubicBezTo>
                <a:lnTo>
                  <a:pt x="11506200" y="4500743"/>
                </a:lnTo>
                <a:cubicBezTo>
                  <a:pt x="11506200" y="4662023"/>
                  <a:pt x="11375457" y="4792766"/>
                  <a:pt x="11214177" y="4792766"/>
                </a:cubicBezTo>
                <a:lnTo>
                  <a:pt x="292023" y="4792766"/>
                </a:lnTo>
                <a:cubicBezTo>
                  <a:pt x="130743" y="4792766"/>
                  <a:pt x="0" y="4662023"/>
                  <a:pt x="0" y="4500743"/>
                </a:cubicBezTo>
                <a:lnTo>
                  <a:pt x="0" y="292023"/>
                </a:lnTo>
                <a:cubicBezTo>
                  <a:pt x="0" y="130743"/>
                  <a:pt x="130743" y="0"/>
                  <a:pt x="292023" y="0"/>
                </a:cubicBezTo>
                <a:close/>
              </a:path>
            </a:pathLst>
          </a:custGeom>
          <a:blipFill>
            <a:blip r:embed="rId2"/>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37160" y="6519672"/>
            <a:ext cx="3494314" cy="365125"/>
          </a:xfrm>
        </p:spPr>
        <p:txBody>
          <a:bodyPr/>
          <a:lstStyle>
            <a:lvl1pPr>
              <a:defRPr>
                <a:solidFill>
                  <a:schemeClr val="tx2"/>
                </a:solidFill>
                <a:effectLst/>
              </a:defRPr>
            </a:lvl1pPr>
          </a:lstStyle>
          <a:p>
            <a:fld id="{A94E042F-6826-4E41-A6B0-8BF606E4151E}" type="datetime1">
              <a:rPr lang="en-US" smtClean="0"/>
              <a:t>12/16/2025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876521" y="6519672"/>
            <a:ext cx="2805405" cy="365125"/>
          </a:xfrm>
        </p:spPr>
        <p:txBody>
          <a:bodyPr/>
          <a:lstStyle>
            <a:lvl1pPr>
              <a:defRPr>
                <a:solidFill>
                  <a:schemeClr val="tx2"/>
                </a:solidFill>
                <a:effectLst/>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632162" y="6519672"/>
            <a:ext cx="429207" cy="365125"/>
          </a:xfrm>
        </p:spPr>
        <p:txBody>
          <a:bodyPr/>
          <a:lstStyle>
            <a:lvl1pPr>
              <a:defRPr>
                <a:solidFill>
                  <a:schemeClr val="tx2"/>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6868952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B911F94A-833D-4D19-8ACB-52DAEF08569A}" type="datetime1">
              <a:rPr lang="en-US" smtClean="0"/>
              <a:t>12/16/2025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560287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499616" y="1823376"/>
            <a:ext cx="9198864" cy="2875175"/>
          </a:xfrm>
        </p:spPr>
        <p:txBody>
          <a:bodyPr anchor="ctr">
            <a:normAutofit/>
          </a:bodyPr>
          <a:lstStyle>
            <a:lvl1pPr>
              <a:defRPr sz="440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350C3A70-5484-4418-A739-7B973E09E7E8}" type="datetime1">
              <a:rPr lang="en-US" smtClean="0"/>
              <a:t>12/16/2025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499616" y="5276088"/>
            <a:ext cx="9198864" cy="466344"/>
          </a:xfrm>
        </p:spPr>
        <p:txBody>
          <a:bodyPr>
            <a:normAutofit/>
          </a:bodyPr>
          <a:lstStyle>
            <a:lvl1pPr marL="0" indent="0">
              <a:buNone/>
              <a:defRPr sz="2200" b="1">
                <a:solidFill>
                  <a:schemeClr val="tx2">
                    <a:lumMod val="75000"/>
                    <a:lumOff val="25000"/>
                  </a:schemeClr>
                </a:solidFill>
              </a:defRPr>
            </a:lvl1pPr>
            <a:lvl2pPr marL="228600" indent="0">
              <a:buNone/>
              <a:defRPr sz="2000" b="1">
                <a:solidFill>
                  <a:schemeClr val="tx2">
                    <a:lumMod val="75000"/>
                    <a:lumOff val="25000"/>
                  </a:schemeClr>
                </a:solidFill>
              </a:defRPr>
            </a:lvl2pPr>
            <a:lvl3pPr marL="457200" indent="0">
              <a:buNone/>
              <a:defRPr sz="1800" b="1">
                <a:solidFill>
                  <a:schemeClr val="tx2">
                    <a:lumMod val="75000"/>
                    <a:lumOff val="25000"/>
                  </a:schemeClr>
                </a:solidFill>
              </a:defRPr>
            </a:lvl3pPr>
            <a:lvl4pPr marL="685800" indent="0">
              <a:buNone/>
              <a:defRPr sz="1600" b="1">
                <a:solidFill>
                  <a:schemeClr val="tx2">
                    <a:lumMod val="75000"/>
                    <a:lumOff val="25000"/>
                  </a:schemeClr>
                </a:solidFill>
              </a:defRPr>
            </a:lvl4pPr>
            <a:lvl5pPr marL="914400" indent="0">
              <a:buNone/>
              <a:defRPr sz="1400" b="1">
                <a:solidFill>
                  <a:schemeClr val="tx2">
                    <a:lumMod val="75000"/>
                    <a:lumOff val="25000"/>
                  </a:schemeClr>
                </a:solidFill>
              </a:defRPr>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493411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04A9563B-AAD5-FEB6-A529-82D8BF95E524}"/>
              </a:ext>
            </a:extLst>
          </p:cNvPr>
          <p:cNvSpPr/>
          <p:nvPr userDrawn="1"/>
        </p:nvSpPr>
        <p:spPr>
          <a:xfrm>
            <a:off x="806386" y="760151"/>
            <a:ext cx="10579222" cy="5337698"/>
          </a:xfrm>
          <a:prstGeom prst="roundRect">
            <a:avLst>
              <a:gd name="adj" fmla="val 6093"/>
            </a:avLst>
          </a:pr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655064" y="2092751"/>
            <a:ext cx="8695944" cy="2128102"/>
          </a:xfrm>
        </p:spPr>
        <p:txBody>
          <a:bodyPr anchor="ctr">
            <a:normAutofit/>
          </a:bodyPr>
          <a:lstStyle>
            <a:lvl1pPr>
              <a:lnSpc>
                <a:spcPct val="100000"/>
              </a:lnSpc>
              <a:defRPr sz="380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23A9960C-742D-4508-821A-E36FD033CDBF}" type="datetime1">
              <a:rPr lang="en-US" smtClean="0"/>
              <a:t>12/16/2025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655064" y="5120640"/>
            <a:ext cx="8695944" cy="621792"/>
          </a:xfrm>
        </p:spPr>
        <p:txBody>
          <a:bodyPr vert="horz" lIns="91440" tIns="45720" rIns="91440" bIns="45720" rtlCol="0" anchor="ctr">
            <a:normAutofit/>
          </a:bodyPr>
          <a:lstStyle>
            <a:lvl1pPr marL="0" indent="0">
              <a:buNone/>
              <a:defRPr lang="en-US" b="1" dirty="0"/>
            </a:lvl1pPr>
            <a:lvl2pPr marL="228600" indent="0">
              <a:buNone/>
              <a:defRPr lang="en-US" b="1" dirty="0"/>
            </a:lvl2pPr>
            <a:lvl3pPr marL="457200" indent="0">
              <a:buNone/>
              <a:defRPr lang="en-US" b="1" dirty="0"/>
            </a:lvl3pPr>
            <a:lvl4pPr marL="685800" indent="0">
              <a:buNone/>
              <a:defRPr lang="en-US" b="1" dirty="0"/>
            </a:lvl4pPr>
            <a:lvl5pPr marL="914400" indent="0">
              <a:buNone/>
              <a:defRPr lang="en-US" b="1" dirty="0"/>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344647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Quote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29768" y="438912"/>
            <a:ext cx="9619488" cy="4526280"/>
          </a:xfrm>
        </p:spPr>
        <p:txBody>
          <a:bodyPr anchor="ctr">
            <a:normAutofit/>
          </a:bodyPr>
          <a:lstStyle>
            <a:lvl1pPr algn="l">
              <a:lnSpc>
                <a:spcPct val="100000"/>
              </a:lnSpc>
              <a:defRPr sz="4800">
                <a:solidFill>
                  <a:schemeClr val="tx1"/>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b">
            <a:normAutofit/>
          </a:bodyPr>
          <a:lstStyle>
            <a:lvl1pPr marL="0" indent="0" algn="l">
              <a:buNone/>
              <a:defRPr sz="1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B7E0D0A5-9A76-413F-B8E0-5A45841D7E46}" type="datetime1">
              <a:rPr lang="en-US" smtClean="0"/>
              <a:t>12/16/2025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60833536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Quot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29768" y="1179576"/>
            <a:ext cx="9317736" cy="3785616"/>
          </a:xfrm>
        </p:spPr>
        <p:txBody>
          <a:bodyPr anchor="b">
            <a:normAutofit/>
          </a:bodyPr>
          <a:lstStyle>
            <a:lvl1pPr algn="l">
              <a:lnSpc>
                <a:spcPct val="100000"/>
              </a:lnSpc>
              <a:defRPr sz="4800">
                <a:solidFill>
                  <a:schemeClr val="tx1"/>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ctr">
            <a:normAutofit/>
          </a:bodyPr>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ED0AF003-CBE1-47D7-BB91-14D8E3A57039}" type="datetime1">
              <a:rPr lang="en-US" smtClean="0"/>
              <a:t>12/16/2025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88733066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294248"/>
            <a:ext cx="11164825" cy="958480"/>
          </a:xfrm>
        </p:spPr>
        <p:txBody>
          <a:bodyPr/>
          <a:lstStyle/>
          <a:p>
            <a:r>
              <a:rPr lang="en-US"/>
              <a:t>Click to edit Master title style</a:t>
            </a:r>
          </a:p>
        </p:txBody>
      </p:sp>
      <p:sp>
        <p:nvSpPr>
          <p:cNvPr id="9" name="Text Placeholder 8">
            <a:extLst>
              <a:ext uri="{FF2B5EF4-FFF2-40B4-BE49-F238E27FC236}">
                <a16:creationId xmlns:a16="http://schemas.microsoft.com/office/drawing/2014/main" id="{DA7BFCD9-16A4-5745-7BB3-7836095FF16B}"/>
              </a:ext>
            </a:extLst>
          </p:cNvPr>
          <p:cNvSpPr>
            <a:spLocks noGrp="1"/>
          </p:cNvSpPr>
          <p:nvPr>
            <p:ph type="body" sz="quarter" idx="13"/>
          </p:nvPr>
        </p:nvSpPr>
        <p:spPr>
          <a:xfrm>
            <a:off x="430213" y="2020825"/>
            <a:ext cx="5211762"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30EDC57-7D17-D4C8-5C60-A44A480EA997}"/>
              </a:ext>
            </a:extLst>
          </p:cNvPr>
          <p:cNvSpPr>
            <a:spLocks noGrp="1"/>
          </p:cNvSpPr>
          <p:nvPr>
            <p:ph type="body" sz="quarter" idx="14"/>
          </p:nvPr>
        </p:nvSpPr>
        <p:spPr>
          <a:xfrm>
            <a:off x="6381750" y="2020824"/>
            <a:ext cx="521335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28FEEC48-96C8-40C8-BC32-68BFC261013A}" type="datetime1">
              <a:rPr lang="en-US" smtClean="0"/>
              <a:t>12/16/2025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105230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429768" y="276166"/>
            <a:ext cx="11164824" cy="97656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429767"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7B5BB1DC-4DAA-D220-25A9-5752C158FDD3}"/>
              </a:ext>
            </a:extLst>
          </p:cNvPr>
          <p:cNvSpPr>
            <a:spLocks noGrp="1"/>
          </p:cNvSpPr>
          <p:nvPr>
            <p:ph type="body" sz="quarter" idx="13"/>
          </p:nvPr>
        </p:nvSpPr>
        <p:spPr>
          <a:xfrm>
            <a:off x="430213" y="2020888"/>
            <a:ext cx="5211762"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382512"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BAB67A04-5E8D-18C5-D47A-A5B5CFE568A1}"/>
              </a:ext>
            </a:extLst>
          </p:cNvPr>
          <p:cNvSpPr>
            <a:spLocks noGrp="1"/>
          </p:cNvSpPr>
          <p:nvPr>
            <p:ph type="body" sz="quarter" idx="14"/>
          </p:nvPr>
        </p:nvSpPr>
        <p:spPr>
          <a:xfrm>
            <a:off x="6381750" y="2020888"/>
            <a:ext cx="521335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E7079F91-8FDB-4AB3-84FB-6B8E68AF702B}" type="datetime1">
              <a:rPr lang="en-US" smtClean="0"/>
              <a:t>12/16/2025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22165878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0061D436-D43A-4662-BADB-33E2F793B997}" type="datetime1">
              <a:rPr lang="en-US" smtClean="0"/>
              <a:t>12/16/2025</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97858911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21DC9DBE-31FF-4D71-B719-92EBAC3193CE}" type="datetime1">
              <a:rPr lang="en-US" smtClean="0"/>
              <a:t>12/16/2025</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9619642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429768" y="553616"/>
            <a:ext cx="3595634" cy="1757505"/>
          </a:xfrm>
        </p:spPr>
        <p:txBody>
          <a:bodyPr anchor="t">
            <a:normAutofit/>
          </a:bodyPr>
          <a:lstStyle>
            <a:lvl1pPr>
              <a:defRPr sz="2800"/>
            </a:lvl1pPr>
          </a:lstStyle>
          <a:p>
            <a:r>
              <a:rPr lang="en-US"/>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429769" y="2311121"/>
            <a:ext cx="3309608"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6995" y="553616"/>
            <a:ext cx="6466741" cy="5752566"/>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62F576B-5432-44C5-AE72-B8C78722FE99}" type="datetime1">
              <a:rPr lang="en-US" smtClean="0"/>
              <a:t>12/16/2025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715214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4590288" cy="3739896"/>
          </a:xfrm>
        </p:spPr>
        <p:txBody>
          <a:bodyPr anchor="t">
            <a:normAutofit/>
          </a:bodyPr>
          <a:lstStyle>
            <a:lvl1pPr algn="l">
              <a:defRPr sz="52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55FC269D-AA10-2D35-8DD6-33E0E2CC4064}"/>
              </a:ext>
            </a:extLst>
          </p:cNvPr>
          <p:cNvSpPr>
            <a:spLocks noGrp="1"/>
          </p:cNvSpPr>
          <p:nvPr>
            <p:ph type="pic" sz="quarter" idx="13"/>
          </p:nvPr>
        </p:nvSpPr>
        <p:spPr>
          <a:xfrm>
            <a:off x="5591348" y="343038"/>
            <a:ext cx="6257031" cy="6172200"/>
          </a:xfrm>
          <a:custGeom>
            <a:avLst/>
            <a:gdLst>
              <a:gd name="connsiteX0" fmla="*/ 318609 w 6257031"/>
              <a:gd name="connsiteY0" fmla="*/ 0 h 6172200"/>
              <a:gd name="connsiteX1" fmla="*/ 5938422 w 6257031"/>
              <a:gd name="connsiteY1" fmla="*/ 0 h 6172200"/>
              <a:gd name="connsiteX2" fmla="*/ 6257031 w 6257031"/>
              <a:gd name="connsiteY2" fmla="*/ 318609 h 6172200"/>
              <a:gd name="connsiteX3" fmla="*/ 6257031 w 6257031"/>
              <a:gd name="connsiteY3" fmla="*/ 5853591 h 6172200"/>
              <a:gd name="connsiteX4" fmla="*/ 5938422 w 6257031"/>
              <a:gd name="connsiteY4" fmla="*/ 6172200 h 6172200"/>
              <a:gd name="connsiteX5" fmla="*/ 318609 w 6257031"/>
              <a:gd name="connsiteY5" fmla="*/ 6172200 h 6172200"/>
              <a:gd name="connsiteX6" fmla="*/ 0 w 6257031"/>
              <a:gd name="connsiteY6" fmla="*/ 5853591 h 6172200"/>
              <a:gd name="connsiteX7" fmla="*/ 0 w 6257031"/>
              <a:gd name="connsiteY7" fmla="*/ 318609 h 6172200"/>
              <a:gd name="connsiteX8" fmla="*/ 318609 w 6257031"/>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031" h="6172200">
                <a:moveTo>
                  <a:pt x="318609" y="0"/>
                </a:moveTo>
                <a:lnTo>
                  <a:pt x="5938422" y="0"/>
                </a:lnTo>
                <a:cubicBezTo>
                  <a:pt x="6114385" y="0"/>
                  <a:pt x="6257031" y="142646"/>
                  <a:pt x="6257031" y="318609"/>
                </a:cubicBezTo>
                <a:lnTo>
                  <a:pt x="6257031" y="5853591"/>
                </a:lnTo>
                <a:cubicBezTo>
                  <a:pt x="6257031" y="6029554"/>
                  <a:pt x="6114385" y="6172200"/>
                  <a:pt x="5938422" y="6172200"/>
                </a:cubicBezTo>
                <a:lnTo>
                  <a:pt x="318609" y="6172200"/>
                </a:lnTo>
                <a:cubicBezTo>
                  <a:pt x="142646" y="6172200"/>
                  <a:pt x="0" y="6029554"/>
                  <a:pt x="0" y="5853591"/>
                </a:cubicBezTo>
                <a:lnTo>
                  <a:pt x="0" y="318609"/>
                </a:lnTo>
                <a:cubicBezTo>
                  <a:pt x="0" y="142646"/>
                  <a:pt x="142646" y="0"/>
                  <a:pt x="318609" y="0"/>
                </a:cubicBezTo>
                <a:close/>
              </a:path>
            </a:pathLst>
          </a:custGeom>
          <a:blipFill dpi="0" rotWithShape="1">
            <a:blip r:embed="rId2"/>
            <a:srcRect/>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3E408205-B154-4943-AEBC-86E16421E5DB}" type="datetime1">
              <a:rPr lang="en-US" smtClean="0"/>
              <a:t>12/16/2025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8840533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429768" y="557784"/>
            <a:ext cx="3713996" cy="2212313"/>
          </a:xfrm>
        </p:spPr>
        <p:txBody>
          <a:bodyPr anchor="t">
            <a:normAutofit/>
          </a:bodyPr>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429767" y="2826137"/>
            <a:ext cx="3310128"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Picture Placeholder 2">
            <a:extLst>
              <a:ext uri="{FF2B5EF4-FFF2-40B4-BE49-F238E27FC236}">
                <a16:creationId xmlns:a16="http://schemas.microsoft.com/office/drawing/2014/main" id="{ADACA751-BBB2-3E33-EA6C-54B4A7F6842B}"/>
              </a:ext>
            </a:extLst>
          </p:cNvPr>
          <p:cNvSpPr>
            <a:spLocks noGrp="1"/>
          </p:cNvSpPr>
          <p:nvPr>
            <p:ph type="pic" idx="1"/>
          </p:nvPr>
        </p:nvSpPr>
        <p:spPr>
          <a:xfrm>
            <a:off x="5063319" y="342901"/>
            <a:ext cx="6785782" cy="6172198"/>
          </a:xfrm>
          <a:custGeom>
            <a:avLst/>
            <a:gdLst>
              <a:gd name="connsiteX0" fmla="*/ 264355 w 6785782"/>
              <a:gd name="connsiteY0" fmla="*/ 0 h 6172198"/>
              <a:gd name="connsiteX1" fmla="*/ 6521427 w 6785782"/>
              <a:gd name="connsiteY1" fmla="*/ 0 h 6172198"/>
              <a:gd name="connsiteX2" fmla="*/ 6785782 w 6785782"/>
              <a:gd name="connsiteY2" fmla="*/ 264355 h 6172198"/>
              <a:gd name="connsiteX3" fmla="*/ 6785782 w 6785782"/>
              <a:gd name="connsiteY3" fmla="*/ 5907843 h 6172198"/>
              <a:gd name="connsiteX4" fmla="*/ 6521427 w 6785782"/>
              <a:gd name="connsiteY4" fmla="*/ 6172198 h 6172198"/>
              <a:gd name="connsiteX5" fmla="*/ 264355 w 6785782"/>
              <a:gd name="connsiteY5" fmla="*/ 6172198 h 6172198"/>
              <a:gd name="connsiteX6" fmla="*/ 0 w 6785782"/>
              <a:gd name="connsiteY6" fmla="*/ 5907843 h 6172198"/>
              <a:gd name="connsiteX7" fmla="*/ 0 w 6785782"/>
              <a:gd name="connsiteY7" fmla="*/ 264355 h 6172198"/>
              <a:gd name="connsiteX8" fmla="*/ 264355 w 6785782"/>
              <a:gd name="connsiteY8" fmla="*/ 0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5782" h="6172198">
                <a:moveTo>
                  <a:pt x="264355" y="0"/>
                </a:moveTo>
                <a:lnTo>
                  <a:pt x="6521427" y="0"/>
                </a:lnTo>
                <a:cubicBezTo>
                  <a:pt x="6667426" y="0"/>
                  <a:pt x="6785782" y="118356"/>
                  <a:pt x="6785782" y="264355"/>
                </a:cubicBezTo>
                <a:lnTo>
                  <a:pt x="6785782" y="5907843"/>
                </a:lnTo>
                <a:cubicBezTo>
                  <a:pt x="6785782" y="6053842"/>
                  <a:pt x="6667426" y="6172198"/>
                  <a:pt x="6521427" y="6172198"/>
                </a:cubicBezTo>
                <a:lnTo>
                  <a:pt x="264355" y="6172198"/>
                </a:lnTo>
                <a:cubicBezTo>
                  <a:pt x="118356" y="6172198"/>
                  <a:pt x="0" y="6053842"/>
                  <a:pt x="0" y="5907843"/>
                </a:cubicBezTo>
                <a:lnTo>
                  <a:pt x="0" y="264355"/>
                </a:lnTo>
                <a:cubicBezTo>
                  <a:pt x="0" y="118356"/>
                  <a:pt x="118356" y="0"/>
                  <a:pt x="264355" y="0"/>
                </a:cubicBezTo>
                <a:close/>
              </a:path>
            </a:pathLst>
          </a:custGeom>
          <a:blipFill>
            <a:blip r:embed="rId2"/>
            <a:stretch>
              <a:fillRect/>
            </a:stretch>
          </a:blipFill>
        </p:spPr>
        <p:txBody>
          <a:bodyPr wrap="square">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4366CE1-0051-42BD-BBD3-CB4EC65FC51D}" type="datetime1">
              <a:rPr lang="en-US" smtClean="0"/>
              <a:t>12/16/2025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0838463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429768"/>
            <a:ext cx="10890374" cy="1627632"/>
          </a:xfrm>
        </p:spPr>
        <p:txBody>
          <a:bodyPr anchor="t">
            <a:noAutofit/>
          </a:bodyPr>
          <a:lstStyle>
            <a:lvl1pPr>
              <a:defRPr sz="8000"/>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429768" y="3264408"/>
            <a:ext cx="10890374" cy="28346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D404B75-5BA7-423E-A6AE-B3781CB72AA9}" type="datetime1">
              <a:rPr lang="en-US" smtClean="0"/>
              <a:t>12/16/2025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604139188"/>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clusion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27318"/>
            <a:ext cx="7370064" cy="1842020"/>
          </a:xfrm>
        </p:spPr>
        <p:txBody>
          <a:bodyPr anchor="b">
            <a:normAutofit/>
          </a:bodyPr>
          <a:lstStyle>
            <a:lvl1pPr>
              <a:defRPr sz="6000"/>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429768" y="3622673"/>
            <a:ext cx="7370064" cy="223113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AFC1F7B-2472-4057-932A-A13696216B5F}" type="datetime1">
              <a:rPr lang="en-US" smtClean="0"/>
              <a:t>12/16/2025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5682249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hoto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5330952" cy="3739896"/>
          </a:xfrm>
        </p:spPr>
        <p:txBody>
          <a:bodyPr anchor="t">
            <a:normAutofit/>
          </a:bodyPr>
          <a:lstStyle>
            <a:lvl1pPr algn="l">
              <a:defRPr sz="66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517136"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BD144122-2A67-493C-895E-2682608B0F6A}" type="datetime1">
              <a:rPr lang="en-US" smtClean="0"/>
              <a:t>12/16/2025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
        <p:nvSpPr>
          <p:cNvPr id="11" name="Picture Placeholder 6">
            <a:extLst>
              <a:ext uri="{FF2B5EF4-FFF2-40B4-BE49-F238E27FC236}">
                <a16:creationId xmlns:a16="http://schemas.microsoft.com/office/drawing/2014/main" id="{8F28510C-0939-D915-FCC8-7D8AD4475782}"/>
              </a:ext>
            </a:extLst>
          </p:cNvPr>
          <p:cNvSpPr>
            <a:spLocks noGrp="1"/>
          </p:cNvSpPr>
          <p:nvPr>
            <p:ph type="pic" sz="quarter" idx="13"/>
          </p:nvPr>
        </p:nvSpPr>
        <p:spPr>
          <a:xfrm>
            <a:off x="6517247" y="342900"/>
            <a:ext cx="5334000" cy="6172200"/>
          </a:xfrm>
          <a:custGeom>
            <a:avLst/>
            <a:gdLst>
              <a:gd name="connsiteX0" fmla="*/ 305905 w 5334000"/>
              <a:gd name="connsiteY0" fmla="*/ 0 h 6172200"/>
              <a:gd name="connsiteX1" fmla="*/ 5028095 w 5334000"/>
              <a:gd name="connsiteY1" fmla="*/ 0 h 6172200"/>
              <a:gd name="connsiteX2" fmla="*/ 5334000 w 5334000"/>
              <a:gd name="connsiteY2" fmla="*/ 305905 h 6172200"/>
              <a:gd name="connsiteX3" fmla="*/ 5334000 w 5334000"/>
              <a:gd name="connsiteY3" fmla="*/ 5866295 h 6172200"/>
              <a:gd name="connsiteX4" fmla="*/ 5028095 w 5334000"/>
              <a:gd name="connsiteY4" fmla="*/ 6172200 h 6172200"/>
              <a:gd name="connsiteX5" fmla="*/ 305905 w 5334000"/>
              <a:gd name="connsiteY5" fmla="*/ 6172200 h 6172200"/>
              <a:gd name="connsiteX6" fmla="*/ 0 w 5334000"/>
              <a:gd name="connsiteY6" fmla="*/ 5866295 h 6172200"/>
              <a:gd name="connsiteX7" fmla="*/ 0 w 5334000"/>
              <a:gd name="connsiteY7" fmla="*/ 305905 h 6172200"/>
              <a:gd name="connsiteX8" fmla="*/ 305905 w 53340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0" h="6172200">
                <a:moveTo>
                  <a:pt x="305905" y="0"/>
                </a:moveTo>
                <a:lnTo>
                  <a:pt x="5028095" y="0"/>
                </a:lnTo>
                <a:cubicBezTo>
                  <a:pt x="5197042" y="0"/>
                  <a:pt x="5334000" y="136958"/>
                  <a:pt x="5334000" y="305905"/>
                </a:cubicBezTo>
                <a:lnTo>
                  <a:pt x="5334000" y="5866295"/>
                </a:lnTo>
                <a:cubicBezTo>
                  <a:pt x="5334000" y="6035242"/>
                  <a:pt x="5197042" y="6172200"/>
                  <a:pt x="5028095" y="6172200"/>
                </a:cubicBezTo>
                <a:lnTo>
                  <a:pt x="305905" y="6172200"/>
                </a:lnTo>
                <a:cubicBezTo>
                  <a:pt x="136958" y="6172200"/>
                  <a:pt x="0" y="6035242"/>
                  <a:pt x="0" y="5866295"/>
                </a:cubicBezTo>
                <a:lnTo>
                  <a:pt x="0" y="305905"/>
                </a:lnTo>
                <a:cubicBezTo>
                  <a:pt x="0" y="136958"/>
                  <a:pt x="136958" y="0"/>
                  <a:pt x="305905" y="0"/>
                </a:cubicBezTo>
                <a:close/>
              </a:path>
            </a:pathLst>
          </a:custGeom>
          <a:blipFill>
            <a:blip r:embed="rId2"/>
            <a:stretch>
              <a:fillRect/>
            </a:stretch>
          </a:blipFill>
        </p:spPr>
        <p:txBody>
          <a:bodyPr wrap="square">
            <a:noAutofit/>
          </a:bodyPr>
          <a:lstStyle/>
          <a:p>
            <a:endParaRPr lang="en-US" dirty="0"/>
          </a:p>
        </p:txBody>
      </p:sp>
    </p:spTree>
    <p:extLst>
      <p:ext uri="{BB962C8B-B14F-4D97-AF65-F5344CB8AC3E}">
        <p14:creationId xmlns:p14="http://schemas.microsoft.com/office/powerpoint/2010/main" val="18068570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hoto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269480" y="411480"/>
            <a:ext cx="4361688" cy="3968496"/>
          </a:xfrm>
        </p:spPr>
        <p:txBody>
          <a:bodyPr anchor="t">
            <a:normAutofit/>
          </a:bodyPr>
          <a:lstStyle>
            <a:lvl1pPr algn="l">
              <a:defRPr sz="5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269480"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55FC269D-AA10-2D35-8DD6-33E0E2CC4064}"/>
              </a:ext>
            </a:extLst>
          </p:cNvPr>
          <p:cNvSpPr>
            <a:spLocks noGrp="1"/>
          </p:cNvSpPr>
          <p:nvPr>
            <p:ph type="pic" sz="quarter" idx="13"/>
          </p:nvPr>
        </p:nvSpPr>
        <p:spPr>
          <a:xfrm>
            <a:off x="347472" y="343038"/>
            <a:ext cx="6257031" cy="6172200"/>
          </a:xfrm>
          <a:custGeom>
            <a:avLst/>
            <a:gdLst>
              <a:gd name="connsiteX0" fmla="*/ 318609 w 6257031"/>
              <a:gd name="connsiteY0" fmla="*/ 0 h 6172200"/>
              <a:gd name="connsiteX1" fmla="*/ 5938422 w 6257031"/>
              <a:gd name="connsiteY1" fmla="*/ 0 h 6172200"/>
              <a:gd name="connsiteX2" fmla="*/ 6257031 w 6257031"/>
              <a:gd name="connsiteY2" fmla="*/ 318609 h 6172200"/>
              <a:gd name="connsiteX3" fmla="*/ 6257031 w 6257031"/>
              <a:gd name="connsiteY3" fmla="*/ 5853591 h 6172200"/>
              <a:gd name="connsiteX4" fmla="*/ 5938422 w 6257031"/>
              <a:gd name="connsiteY4" fmla="*/ 6172200 h 6172200"/>
              <a:gd name="connsiteX5" fmla="*/ 318609 w 6257031"/>
              <a:gd name="connsiteY5" fmla="*/ 6172200 h 6172200"/>
              <a:gd name="connsiteX6" fmla="*/ 0 w 6257031"/>
              <a:gd name="connsiteY6" fmla="*/ 5853591 h 6172200"/>
              <a:gd name="connsiteX7" fmla="*/ 0 w 6257031"/>
              <a:gd name="connsiteY7" fmla="*/ 318609 h 6172200"/>
              <a:gd name="connsiteX8" fmla="*/ 318609 w 6257031"/>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031" h="6172200">
                <a:moveTo>
                  <a:pt x="318609" y="0"/>
                </a:moveTo>
                <a:lnTo>
                  <a:pt x="5938422" y="0"/>
                </a:lnTo>
                <a:cubicBezTo>
                  <a:pt x="6114385" y="0"/>
                  <a:pt x="6257031" y="142646"/>
                  <a:pt x="6257031" y="318609"/>
                </a:cubicBezTo>
                <a:lnTo>
                  <a:pt x="6257031" y="5853591"/>
                </a:lnTo>
                <a:cubicBezTo>
                  <a:pt x="6257031" y="6029554"/>
                  <a:pt x="6114385" y="6172200"/>
                  <a:pt x="5938422" y="6172200"/>
                </a:cubicBezTo>
                <a:lnTo>
                  <a:pt x="318609" y="6172200"/>
                </a:lnTo>
                <a:cubicBezTo>
                  <a:pt x="142646" y="6172200"/>
                  <a:pt x="0" y="6029554"/>
                  <a:pt x="0" y="5853591"/>
                </a:cubicBezTo>
                <a:lnTo>
                  <a:pt x="0" y="318609"/>
                </a:lnTo>
                <a:cubicBezTo>
                  <a:pt x="0" y="142646"/>
                  <a:pt x="142646" y="0"/>
                  <a:pt x="318609" y="0"/>
                </a:cubicBezTo>
                <a:close/>
              </a:path>
            </a:pathLst>
          </a:custGeom>
          <a:blipFill>
            <a:blip r:embed="rId2"/>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486A74E5-A9C0-4E5C-851E-13F6D920EA1A}" type="datetime1">
              <a:rPr lang="en-US" smtClean="0"/>
              <a:t>12/16/2025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6631758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27A12A6-507C-2714-2F24-09ADE11584C5}"/>
              </a:ext>
            </a:extLst>
          </p:cNvPr>
          <p:cNvSpPr/>
          <p:nvPr userDrawn="1"/>
        </p:nvSpPr>
        <p:spPr>
          <a:xfrm>
            <a:off x="0" y="0"/>
            <a:ext cx="12192000" cy="6858000"/>
          </a:xfrm>
          <a:prstGeom prst="rect">
            <a:avLst/>
          </a:prstGeom>
          <a:solidFill>
            <a:schemeClr val="bg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29768" y="1810512"/>
            <a:ext cx="7772400" cy="4562856"/>
          </a:xfrm>
        </p:spPr>
        <p:txBody>
          <a:bodyPr anchor="b">
            <a:normAutofit/>
          </a:bodyPr>
          <a:lstStyle>
            <a:lvl1pPr>
              <a:defRPr sz="8000">
                <a:solidFill>
                  <a:schemeClr val="tx2"/>
                </a:solidFill>
              </a:defRPr>
            </a:lvl1pPr>
          </a:lstStyle>
          <a:p>
            <a:r>
              <a:rPr lang="en-US"/>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429768" y="429768"/>
            <a:ext cx="7772400" cy="786384"/>
          </a:xfrm>
        </p:spPr>
        <p:txBody>
          <a:bodyPr>
            <a:normAutofit/>
          </a:bodyPr>
          <a:lstStyle>
            <a:lvl1pPr marL="0" indent="0">
              <a:buNone/>
              <a:defRPr sz="20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tx2"/>
                </a:solidFill>
              </a:defRPr>
            </a:lvl1pPr>
          </a:lstStyle>
          <a:p>
            <a:fld id="{3188DBF3-F598-4A31-8E9B-511F7F0D5E47}" type="datetime1">
              <a:rPr lang="en-US" smtClean="0"/>
              <a:t>12/16/2025</a:t>
            </a:fld>
            <a:endParaRPr lang="en-US" dirty="0"/>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tx2"/>
                </a:solidFill>
              </a:defRPr>
            </a:lvl1pPr>
          </a:lstStyle>
          <a:p>
            <a:fld id="{84145AC3-CC88-4C8A-A6CE-8D44921B6A23}" type="slidenum">
              <a:rPr lang="en-US" smtClean="0"/>
              <a:pPr/>
              <a:t>‹#›</a:t>
            </a:fld>
            <a:endParaRPr lang="en-US" dirty="0"/>
          </a:p>
        </p:txBody>
      </p:sp>
    </p:spTree>
    <p:extLst>
      <p:ext uri="{BB962C8B-B14F-4D97-AF65-F5344CB8AC3E}">
        <p14:creationId xmlns:p14="http://schemas.microsoft.com/office/powerpoint/2010/main" val="3811679664"/>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29768" y="1810512"/>
            <a:ext cx="7772400" cy="4562856"/>
          </a:xfrm>
        </p:spPr>
        <p:txBody>
          <a:bodyPr anchor="b">
            <a:normAutofit/>
          </a:bodyPr>
          <a:lstStyle>
            <a:lvl1pPr>
              <a:defRPr sz="8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429768" y="429768"/>
            <a:ext cx="7772400" cy="786384"/>
          </a:xfrm>
        </p:spPr>
        <p:txBody>
          <a:bodyPr>
            <a:normAutofit/>
          </a:bodyPr>
          <a:lstStyle>
            <a:lvl1pPr marL="0" indent="0">
              <a:buNone/>
              <a:defRPr sz="20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bg1"/>
                </a:solidFill>
              </a:defRPr>
            </a:lvl1pPr>
          </a:lstStyle>
          <a:p>
            <a:fld id="{3188DBF3-F598-4A31-8E9B-511F7F0D5E47}" type="datetime1">
              <a:rPr lang="en-US" smtClean="0"/>
              <a:pPr/>
              <a:t>12/16/2025</a:t>
            </a:fld>
            <a:endParaRPr lang="en-US" dirty="0"/>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bg1"/>
                </a:solidFill>
              </a:defRPr>
            </a:lvl1pPr>
          </a:lstStyle>
          <a:p>
            <a:fld id="{84145AC3-CC88-4C8A-A6CE-8D44921B6A23}" type="slidenum">
              <a:rPr lang="en-US" smtClean="0"/>
              <a:pPr/>
              <a:t>‹#›</a:t>
            </a:fld>
            <a:endParaRPr lang="en-US" dirty="0"/>
          </a:p>
        </p:txBody>
      </p:sp>
    </p:spTree>
    <p:extLst>
      <p:ext uri="{BB962C8B-B14F-4D97-AF65-F5344CB8AC3E}">
        <p14:creationId xmlns:p14="http://schemas.microsoft.com/office/powerpoint/2010/main" val="2170294736"/>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429768" y="283464"/>
            <a:ext cx="10652760" cy="96926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429768" y="1380744"/>
            <a:ext cx="10652760" cy="49011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429768" y="6519672"/>
            <a:ext cx="2843784" cy="338328"/>
          </a:xfrm>
          <a:prstGeom prst="rect">
            <a:avLst/>
          </a:prstGeom>
        </p:spPr>
        <p:txBody>
          <a:bodyPr vert="horz" lIns="91440" tIns="45720" rIns="91440" bIns="45720" rtlCol="0" anchor="ctr"/>
          <a:lstStyle>
            <a:lvl1pPr algn="l">
              <a:defRPr sz="800">
                <a:solidFill>
                  <a:schemeClr val="tx1"/>
                </a:solidFill>
              </a:defRPr>
            </a:lvl1pPr>
          </a:lstStyle>
          <a:p>
            <a:fld id="{8A7B9ABC-2BDA-432C-8D53-84813DB6E36F}" type="datetime1">
              <a:rPr lang="en-US" smtClean="0"/>
              <a:t>12/16/2025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60536" y="6519672"/>
            <a:ext cx="2642616" cy="338328"/>
          </a:xfrm>
          <a:prstGeom prst="rect">
            <a:avLst/>
          </a:prstGeom>
        </p:spPr>
        <p:txBody>
          <a:bodyPr vert="horz" lIns="91440" tIns="45720" rIns="91440" bIns="45720" rtlCol="0" anchor="ctr"/>
          <a:lstStyle>
            <a:lvl1pPr algn="r">
              <a:defRPr sz="80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475720" y="6519672"/>
            <a:ext cx="457200" cy="338328"/>
          </a:xfrm>
          <a:prstGeom prst="rect">
            <a:avLst/>
          </a:prstGeom>
        </p:spPr>
        <p:txBody>
          <a:bodyPr vert="horz" lIns="91440" tIns="45720" rIns="91440" bIns="45720" rtlCol="0" anchor="ctr"/>
          <a:lstStyle>
            <a:lvl1pPr algn="r">
              <a:defRPr sz="800">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7668548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Lst>
  <p:hf sldNum="0" hdr="0" ftr="0" dt="0"/>
  <p:txStyles>
    <p:title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4.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4.xml"/><Relationship Id="rId6" Type="http://schemas.openxmlformats.org/officeDocument/2006/relationships/image" Target="../media/image17.png"/><Relationship Id="rId5" Type="http://schemas.microsoft.com/office/2007/relationships/hdphoto" Target="../media/hdphoto1.wdp"/><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image" Target="../media/image17.png"/><Relationship Id="rId5" Type="http://schemas.microsoft.com/office/2007/relationships/hdphoto" Target="../media/hdphoto1.wdp"/><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26.xml"/><Relationship Id="rId6" Type="http://schemas.openxmlformats.org/officeDocument/2006/relationships/image" Target="../media/image17.png"/><Relationship Id="rId5" Type="http://schemas.microsoft.com/office/2007/relationships/hdphoto" Target="../media/hdphoto1.wdp"/><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5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17C8885-94C6-F432-77CC-466AEF0A54C1}"/>
              </a:ext>
            </a:extLst>
          </p:cNvPr>
          <p:cNvSpPr>
            <a:spLocks noGrp="1"/>
          </p:cNvSpPr>
          <p:nvPr>
            <p:ph type="ctrTitle"/>
          </p:nvPr>
        </p:nvSpPr>
        <p:spPr>
          <a:xfrm>
            <a:off x="429768" y="438912"/>
            <a:ext cx="9317736" cy="4453128"/>
          </a:xfrm>
        </p:spPr>
        <p:txBody>
          <a:bodyPr anchor="t">
            <a:normAutofit/>
          </a:bodyPr>
          <a:lstStyle/>
          <a:p>
            <a:r>
              <a:rPr lang="ko-KR" altLang="en-US" sz="8200" dirty="0"/>
              <a:t>금융자본의 위상 공간 분석과 국가별 자본</a:t>
            </a:r>
            <a:r>
              <a:rPr lang="en-US" altLang="ko-KR" sz="8200" dirty="0"/>
              <a:t>-</a:t>
            </a:r>
            <a:r>
              <a:rPr lang="ko-KR" altLang="en-US" sz="8200" dirty="0"/>
              <a:t>생산 경로</a:t>
            </a:r>
          </a:p>
        </p:txBody>
      </p:sp>
      <p:sp>
        <p:nvSpPr>
          <p:cNvPr id="3" name="부제목 2">
            <a:extLst>
              <a:ext uri="{FF2B5EF4-FFF2-40B4-BE49-F238E27FC236}">
                <a16:creationId xmlns:a16="http://schemas.microsoft.com/office/drawing/2014/main" id="{C0934FCD-F9A0-99AB-4FF0-2F48FDC01D40}"/>
              </a:ext>
            </a:extLst>
          </p:cNvPr>
          <p:cNvSpPr>
            <a:spLocks noGrp="1"/>
          </p:cNvSpPr>
          <p:nvPr>
            <p:ph type="subTitle" idx="1"/>
          </p:nvPr>
        </p:nvSpPr>
        <p:spPr>
          <a:xfrm>
            <a:off x="429768" y="4965192"/>
            <a:ext cx="5431536" cy="1289304"/>
          </a:xfrm>
        </p:spPr>
        <p:txBody>
          <a:bodyPr anchor="b">
            <a:normAutofit/>
          </a:bodyPr>
          <a:lstStyle/>
          <a:p>
            <a:r>
              <a:rPr lang="ko-KR" altLang="en-US" dirty="0"/>
              <a:t>주요국 금융 구조와 리스크 상호작용 탐구</a:t>
            </a:r>
            <a:endParaRPr lang="en-US" altLang="ko-KR" dirty="0"/>
          </a:p>
          <a:p>
            <a:r>
              <a:rPr lang="en-US" altLang="ko-KR" sz="1600" dirty="0"/>
              <a:t> - 202418032 </a:t>
            </a:r>
            <a:r>
              <a:rPr lang="ko-KR" altLang="en-US" sz="1600" dirty="0"/>
              <a:t>최영석</a:t>
            </a:r>
          </a:p>
        </p:txBody>
      </p:sp>
    </p:spTree>
    <p:extLst>
      <p:ext uri="{BB962C8B-B14F-4D97-AF65-F5344CB8AC3E}">
        <p14:creationId xmlns:p14="http://schemas.microsoft.com/office/powerpoint/2010/main" val="2106396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type="wd">
                                    <p:tmPct val="15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childTnLst>
                                </p:cTn>
                              </p:par>
                              <p:par>
                                <p:cTn id="16" presetID="42" presetClass="entr" presetSubtype="0" fill="hold" grpId="1" nodeType="withEffect">
                                  <p:stCondLst>
                                    <p:cond delay="250"/>
                                  </p:stCondLst>
                                  <p:iterate type="wd">
                                    <p:tmPct val="10000"/>
                                  </p:iterate>
                                  <p:childTnLst>
                                    <p:set>
                                      <p:cBhvr>
                                        <p:cTn id="17" dur="1" fill="hold">
                                          <p:stCondLst>
                                            <p:cond delay="0"/>
                                          </p:stCondLst>
                                        </p:cTn>
                                        <p:tgtEl>
                                          <p:spTgt spid="3"/>
                                        </p:tgtEl>
                                        <p:attrNameLst>
                                          <p:attrName>style.visibility</p:attrName>
                                        </p:attrNameLst>
                                      </p:cBhvr>
                                      <p:to>
                                        <p:strVal val="visible"/>
                                      </p:to>
                                    </p:set>
                                    <p:animEffect transition="in" filter="fade">
                                      <p:cBhvr>
                                        <p:cTn id="18" dur="250"/>
                                        <p:tgtEl>
                                          <p:spTgt spid="3"/>
                                        </p:tgtEl>
                                      </p:cBhvr>
                                    </p:animEffect>
                                    <p:anim calcmode="lin" valueType="num">
                                      <p:cBhvr>
                                        <p:cTn id="19" dur="250" fill="hold"/>
                                        <p:tgtEl>
                                          <p:spTgt spid="3"/>
                                        </p:tgtEl>
                                        <p:attrNameLst>
                                          <p:attrName>ppt_x</p:attrName>
                                        </p:attrNameLst>
                                      </p:cBhvr>
                                      <p:tavLst>
                                        <p:tav tm="0">
                                          <p:val>
                                            <p:strVal val="#ppt_x"/>
                                          </p:val>
                                        </p:tav>
                                        <p:tav tm="100000">
                                          <p:val>
                                            <p:strVal val="#ppt_x"/>
                                          </p:val>
                                        </p:tav>
                                      </p:tavLst>
                                    </p:anim>
                                    <p:anim calcmode="lin" valueType="num">
                                      <p:cBhvr>
                                        <p:cTn id="20"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B5372975-D766-B218-8400-B1781FD6EA75}"/>
              </a:ext>
            </a:extLst>
          </p:cNvPr>
          <p:cNvSpPr/>
          <p:nvPr/>
        </p:nvSpPr>
        <p:spPr>
          <a:xfrm>
            <a:off x="8153499" y="0"/>
            <a:ext cx="3473831" cy="6858000"/>
          </a:xfrm>
          <a:prstGeom prst="rect">
            <a:avLst/>
          </a:prstGeom>
          <a:solidFill>
            <a:schemeClr val="accent3">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D2004E72-0417-E855-8795-D3E93F087C4D}"/>
              </a:ext>
            </a:extLst>
          </p:cNvPr>
          <p:cNvSpPr/>
          <p:nvPr/>
        </p:nvSpPr>
        <p:spPr>
          <a:xfrm>
            <a:off x="4361887" y="0"/>
            <a:ext cx="3473831" cy="6858000"/>
          </a:xfrm>
          <a:prstGeom prst="rect">
            <a:avLst/>
          </a:prstGeom>
          <a:solidFill>
            <a:schemeClr val="accent5">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BA97A39C-1AD2-7128-DBCD-DAAE0A3DA51A}"/>
              </a:ext>
            </a:extLst>
          </p:cNvPr>
          <p:cNvSpPr/>
          <p:nvPr/>
        </p:nvSpPr>
        <p:spPr>
          <a:xfrm>
            <a:off x="570270" y="0"/>
            <a:ext cx="3473831" cy="6858000"/>
          </a:xfrm>
          <a:prstGeom prst="rect">
            <a:avLst/>
          </a:prstGeom>
          <a:solidFill>
            <a:schemeClr val="accent6">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706B6FD3-C33B-6D0E-71DA-265AF9D6A536}"/>
              </a:ext>
            </a:extLst>
          </p:cNvPr>
          <p:cNvSpPr>
            <a:spLocks noGrp="1"/>
          </p:cNvSpPr>
          <p:nvPr>
            <p:ph type="title"/>
          </p:nvPr>
        </p:nvSpPr>
        <p:spPr>
          <a:xfrm>
            <a:off x="770554" y="321908"/>
            <a:ext cx="3273552" cy="1947672"/>
          </a:xfrm>
        </p:spPr>
        <p:txBody>
          <a:bodyPr vert="horz" lIns="91440" tIns="45720" rIns="91440" bIns="45720" rtlCol="0" anchor="b">
            <a:normAutofit/>
          </a:bodyPr>
          <a:lstStyle/>
          <a:p>
            <a:r>
              <a:rPr lang="ko-KR" altLang="en-US" b="0" kern="1200" dirty="0">
                <a:latin typeface="+mj-lt"/>
                <a:ea typeface="+mj-ea"/>
                <a:cs typeface="+mj-cs"/>
              </a:rPr>
              <a:t>데이터 소스</a:t>
            </a:r>
            <a:r>
              <a:rPr lang="en-US" altLang="ko-KR" b="0" kern="1200" dirty="0">
                <a:latin typeface="+mj-lt"/>
                <a:ea typeface="+mj-ea"/>
                <a:cs typeface="+mj-cs"/>
              </a:rPr>
              <a:t>: World Bank, BIS </a:t>
            </a:r>
            <a:r>
              <a:rPr lang="ko-KR" altLang="en-US" b="0" kern="1200" dirty="0">
                <a:latin typeface="+mj-lt"/>
                <a:ea typeface="+mj-ea"/>
                <a:cs typeface="+mj-cs"/>
              </a:rPr>
              <a:t>및 개방형 </a:t>
            </a:r>
            <a:r>
              <a:rPr lang="en-US" altLang="ko-KR" b="0" kern="1200" dirty="0">
                <a:latin typeface="+mj-lt"/>
                <a:ea typeface="+mj-ea"/>
                <a:cs typeface="+mj-cs"/>
              </a:rPr>
              <a:t>API </a:t>
            </a:r>
            <a:r>
              <a:rPr lang="ko-KR" altLang="en-US" b="0" kern="1200" dirty="0">
                <a:latin typeface="+mj-lt"/>
                <a:ea typeface="+mj-ea"/>
                <a:cs typeface="+mj-cs"/>
              </a:rPr>
              <a:t>활용</a:t>
            </a:r>
          </a:p>
        </p:txBody>
      </p:sp>
      <p:sp>
        <p:nvSpPr>
          <p:cNvPr id="5" name="TextBox 4">
            <a:extLst>
              <a:ext uri="{FF2B5EF4-FFF2-40B4-BE49-F238E27FC236}">
                <a16:creationId xmlns:a16="http://schemas.microsoft.com/office/drawing/2014/main" id="{AC0E49E6-BD35-4BCC-B138-D212D0718811}"/>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70554" y="2899484"/>
            <a:ext cx="3073859" cy="3958516"/>
          </a:xfrm>
          <a:prstGeom prst="rect">
            <a:avLst/>
          </a:prstGeom>
        </p:spPr>
        <p:txBody>
          <a:bodyPr>
            <a:normAutofit/>
          </a:bodyPr>
          <a:lstStyle/>
          <a:p>
            <a:pPr marL="0" indent="0" latinLnBrk="0">
              <a:spcBef>
                <a:spcPts val="2500"/>
              </a:spcBef>
              <a:spcAft>
                <a:spcPts val="600"/>
              </a:spcAft>
              <a:buNone/>
            </a:pPr>
            <a:r>
              <a:rPr lang="ko-KR" altLang="en-US" sz="1400" b="1" dirty="0"/>
              <a:t>신뢰성 높은 국제 데이터</a:t>
            </a:r>
          </a:p>
          <a:p>
            <a:pPr marL="0" lvl="1" indent="0" latinLnBrk="0">
              <a:spcBef>
                <a:spcPts val="1000"/>
              </a:spcBef>
              <a:spcAft>
                <a:spcPts val="600"/>
              </a:spcAft>
              <a:buNone/>
            </a:pPr>
            <a:r>
              <a:rPr lang="ko-KR" altLang="en-US" sz="1400" dirty="0"/>
              <a:t>데이터는 세계은행과 국제결제은행</a:t>
            </a:r>
            <a:r>
              <a:rPr lang="en-US" altLang="ko-KR" sz="1400" dirty="0"/>
              <a:t>(BIS)</a:t>
            </a:r>
            <a:r>
              <a:rPr lang="ko-KR" altLang="en-US" sz="1400" dirty="0"/>
              <a:t>에서 제공하는 신뢰성 높은 소스에서 수집되었습니다</a:t>
            </a:r>
            <a:r>
              <a:rPr lang="en-US" altLang="ko-KR" sz="1400" dirty="0"/>
              <a:t>.</a:t>
            </a:r>
          </a:p>
          <a:p>
            <a:pPr marL="0" indent="0" latinLnBrk="0">
              <a:spcBef>
                <a:spcPts val="2500"/>
              </a:spcBef>
              <a:spcAft>
                <a:spcPts val="600"/>
              </a:spcAft>
              <a:buNone/>
            </a:pPr>
            <a:r>
              <a:rPr lang="ko-KR" altLang="en-US" sz="1400" b="1" dirty="0"/>
              <a:t>개방형 </a:t>
            </a:r>
            <a:r>
              <a:rPr lang="en-US" altLang="ko-KR" sz="1400" b="1" dirty="0"/>
              <a:t>API </a:t>
            </a:r>
            <a:r>
              <a:rPr lang="ko-KR" altLang="en-US" sz="1400" b="1" dirty="0"/>
              <a:t>활용</a:t>
            </a:r>
          </a:p>
          <a:p>
            <a:pPr marL="0" lvl="1" indent="0" latinLnBrk="0">
              <a:spcBef>
                <a:spcPts val="1000"/>
              </a:spcBef>
              <a:spcAft>
                <a:spcPts val="600"/>
              </a:spcAft>
              <a:buNone/>
            </a:pPr>
            <a:r>
              <a:rPr lang="ko-KR" altLang="en-US" sz="1400" dirty="0"/>
              <a:t>개방형 </a:t>
            </a:r>
            <a:r>
              <a:rPr lang="en-US" altLang="ko-KR" sz="1400" dirty="0"/>
              <a:t>API</a:t>
            </a:r>
            <a:r>
              <a:rPr lang="ko-KR" altLang="en-US" sz="1400" dirty="0"/>
              <a:t>를 통해 다양한 국가와 시점의 금융 및 경제 지표 데이터를 실시간으로 통합했습니다</a:t>
            </a:r>
            <a:r>
              <a:rPr lang="en-US" altLang="ko-KR" sz="1400" dirty="0"/>
              <a:t>.</a:t>
            </a:r>
          </a:p>
        </p:txBody>
      </p:sp>
      <p:sp>
        <p:nvSpPr>
          <p:cNvPr id="8" name="TextBox 7">
            <a:extLst>
              <a:ext uri="{FF2B5EF4-FFF2-40B4-BE49-F238E27FC236}">
                <a16:creationId xmlns:a16="http://schemas.microsoft.com/office/drawing/2014/main" id="{EB553B03-3215-01CE-313E-4711D664C21F}"/>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562166" y="2899484"/>
            <a:ext cx="2959511" cy="3958516"/>
          </a:xfrm>
          <a:prstGeom prst="rect">
            <a:avLst/>
          </a:prstGeom>
        </p:spPr>
        <p:txBody>
          <a:bodyPr>
            <a:normAutofit/>
          </a:bodyPr>
          <a:lstStyle/>
          <a:p>
            <a:pPr marL="0" indent="0" latinLnBrk="0">
              <a:spcBef>
                <a:spcPts val="2500"/>
              </a:spcBef>
              <a:spcAft>
                <a:spcPts val="600"/>
              </a:spcAft>
              <a:buFont typeface="Arial" panose="020B0604020202020204" pitchFamily="34" charset="0"/>
              <a:buNone/>
            </a:pPr>
            <a:r>
              <a:rPr lang="ko-KR" altLang="en-US" sz="1400" b="1" dirty="0" err="1"/>
              <a:t>결측치</a:t>
            </a:r>
            <a:r>
              <a:rPr lang="ko-KR" altLang="en-US" sz="1400" b="1" dirty="0"/>
              <a:t> 보간</a:t>
            </a:r>
          </a:p>
          <a:p>
            <a:pPr marL="0" lvl="1" indent="0" latinLnBrk="0">
              <a:spcBef>
                <a:spcPts val="1000"/>
              </a:spcBef>
              <a:spcAft>
                <a:spcPts val="600"/>
              </a:spcAft>
              <a:buFont typeface="Arial" panose="020B0604020202020204" pitchFamily="34" charset="0"/>
              <a:buNone/>
            </a:pPr>
            <a:r>
              <a:rPr lang="ko-KR" altLang="en-US" sz="1400" dirty="0" err="1"/>
              <a:t>결측값을</a:t>
            </a:r>
            <a:r>
              <a:rPr lang="ko-KR" altLang="en-US" sz="1400" dirty="0"/>
              <a:t> 검색을 통한 수동 기입을 비롯해 적절한 방법으로 보완하여 데이터의 완전성을 확보했습니다</a:t>
            </a:r>
            <a:r>
              <a:rPr lang="en-US" altLang="ko-KR" sz="1400" dirty="0"/>
              <a:t>.</a:t>
            </a:r>
          </a:p>
          <a:p>
            <a:pPr marL="0" indent="0" latinLnBrk="0">
              <a:spcBef>
                <a:spcPts val="2500"/>
              </a:spcBef>
              <a:spcAft>
                <a:spcPts val="600"/>
              </a:spcAft>
              <a:buFont typeface="Arial" panose="020B0604020202020204" pitchFamily="34" charset="0"/>
              <a:buNone/>
            </a:pPr>
            <a:r>
              <a:rPr lang="ko-KR" altLang="en-US" sz="1400" b="1" dirty="0"/>
              <a:t>국가코드 매핑</a:t>
            </a:r>
          </a:p>
          <a:p>
            <a:pPr marL="0" lvl="1" indent="0" latinLnBrk="0">
              <a:spcBef>
                <a:spcPts val="1000"/>
              </a:spcBef>
              <a:spcAft>
                <a:spcPts val="600"/>
              </a:spcAft>
              <a:buFont typeface="Arial" panose="020B0604020202020204" pitchFamily="34" charset="0"/>
              <a:buNone/>
            </a:pPr>
            <a:r>
              <a:rPr lang="ko-KR" altLang="en-US" sz="1400" dirty="0"/>
              <a:t>다양한 출처의 국가코드를 표준화 하여 일관성을 유지했습니다</a:t>
            </a:r>
            <a:r>
              <a:rPr lang="en-US" altLang="ko-KR" sz="1400" dirty="0"/>
              <a:t>.</a:t>
            </a:r>
          </a:p>
          <a:p>
            <a:pPr marL="0" indent="0" latinLnBrk="0">
              <a:spcBef>
                <a:spcPts val="2500"/>
              </a:spcBef>
              <a:spcAft>
                <a:spcPts val="600"/>
              </a:spcAft>
              <a:buFont typeface="Arial" panose="020B0604020202020204" pitchFamily="34" charset="0"/>
              <a:buNone/>
            </a:pPr>
            <a:r>
              <a:rPr lang="ko-KR" altLang="en-US" sz="1400" b="1" dirty="0"/>
              <a:t>데이터 병합</a:t>
            </a:r>
          </a:p>
          <a:p>
            <a:pPr marL="0" lvl="1" indent="0" latinLnBrk="0">
              <a:spcBef>
                <a:spcPts val="1000"/>
              </a:spcBef>
              <a:spcAft>
                <a:spcPts val="600"/>
              </a:spcAft>
              <a:buFont typeface="Arial" panose="020B0604020202020204" pitchFamily="34" charset="0"/>
              <a:buNone/>
            </a:pPr>
            <a:r>
              <a:rPr lang="ko-KR" altLang="en-US" sz="1400" dirty="0"/>
              <a:t>여러 출처 데이터를 통합하여 분석 기반을 마련했습니다</a:t>
            </a:r>
            <a:r>
              <a:rPr lang="en-US" altLang="ko-KR" sz="1400" dirty="0"/>
              <a:t>.</a:t>
            </a:r>
          </a:p>
        </p:txBody>
      </p:sp>
      <p:sp>
        <p:nvSpPr>
          <p:cNvPr id="11" name="제목 1">
            <a:extLst>
              <a:ext uri="{FF2B5EF4-FFF2-40B4-BE49-F238E27FC236}">
                <a16:creationId xmlns:a16="http://schemas.microsoft.com/office/drawing/2014/main" id="{719395FE-2866-0CEB-01A5-5BB11ADF79CD}"/>
              </a:ext>
            </a:extLst>
          </p:cNvPr>
          <p:cNvSpPr txBox="1">
            <a:spLocks/>
          </p:cNvSpPr>
          <p:nvPr/>
        </p:nvSpPr>
        <p:spPr>
          <a:xfrm>
            <a:off x="4562168" y="225896"/>
            <a:ext cx="3273552" cy="19476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a:lstStyle>
          <a:p>
            <a:r>
              <a:rPr lang="ko-KR" altLang="en-US" dirty="0"/>
              <a:t>데이터 </a:t>
            </a:r>
            <a:r>
              <a:rPr lang="ko-KR" altLang="en-US" dirty="0" err="1"/>
              <a:t>전처리</a:t>
            </a:r>
            <a:r>
              <a:rPr lang="en-US" altLang="ko-KR" dirty="0"/>
              <a:t>: </a:t>
            </a:r>
            <a:r>
              <a:rPr lang="ko-KR" altLang="en-US" dirty="0" err="1"/>
              <a:t>결측치</a:t>
            </a:r>
            <a:r>
              <a:rPr lang="ko-KR" altLang="en-US" dirty="0"/>
              <a:t> 보간</a:t>
            </a:r>
            <a:r>
              <a:rPr lang="en-US" altLang="ko-KR" dirty="0"/>
              <a:t>, </a:t>
            </a:r>
            <a:r>
              <a:rPr lang="ko-KR" altLang="en-US" dirty="0"/>
              <a:t>국가코드 매핑</a:t>
            </a:r>
            <a:r>
              <a:rPr lang="en-US" altLang="ko-KR" dirty="0"/>
              <a:t>, </a:t>
            </a:r>
            <a:r>
              <a:rPr lang="ko-KR" altLang="en-US" dirty="0"/>
              <a:t>병합 과정</a:t>
            </a:r>
          </a:p>
        </p:txBody>
      </p:sp>
      <p:sp>
        <p:nvSpPr>
          <p:cNvPr id="12" name="제목 1">
            <a:extLst>
              <a:ext uri="{FF2B5EF4-FFF2-40B4-BE49-F238E27FC236}">
                <a16:creationId xmlns:a16="http://schemas.microsoft.com/office/drawing/2014/main" id="{9A4955CA-BAA7-62C6-B260-E74860F6840B}"/>
              </a:ext>
            </a:extLst>
          </p:cNvPr>
          <p:cNvSpPr txBox="1">
            <a:spLocks/>
          </p:cNvSpPr>
          <p:nvPr/>
        </p:nvSpPr>
        <p:spPr>
          <a:xfrm>
            <a:off x="8353781" y="225896"/>
            <a:ext cx="3067663" cy="202082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a:lstStyle>
          <a:p>
            <a:r>
              <a:rPr lang="ko-KR" altLang="en-US" dirty="0"/>
              <a:t>분석 기법</a:t>
            </a:r>
            <a:r>
              <a:rPr lang="en-US" altLang="ko-KR" dirty="0"/>
              <a:t>: </a:t>
            </a:r>
          </a:p>
          <a:p>
            <a:r>
              <a:rPr lang="ko-KR" altLang="en-US" dirty="0"/>
              <a:t>위상 공간</a:t>
            </a:r>
            <a:endParaRPr lang="en-US" altLang="ko-KR" dirty="0"/>
          </a:p>
          <a:p>
            <a:r>
              <a:rPr lang="en-US" altLang="ko-KR" dirty="0"/>
              <a:t>(Phase Space) </a:t>
            </a:r>
          </a:p>
          <a:p>
            <a:r>
              <a:rPr lang="ko-KR" altLang="en-US" dirty="0"/>
              <a:t>접근법</a:t>
            </a:r>
          </a:p>
        </p:txBody>
      </p:sp>
      <p:sp>
        <p:nvSpPr>
          <p:cNvPr id="13" name="TextBox 12">
            <a:extLst>
              <a:ext uri="{FF2B5EF4-FFF2-40B4-BE49-F238E27FC236}">
                <a16:creationId xmlns:a16="http://schemas.microsoft.com/office/drawing/2014/main" id="{04E8C88D-D878-EA64-0350-6328ED4085A7}"/>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53782" y="2590456"/>
            <a:ext cx="3067662" cy="4267544"/>
          </a:xfrm>
          <a:prstGeom prst="rect">
            <a:avLst/>
          </a:prstGeom>
        </p:spPr>
        <p:txBody>
          <a:bodyPr>
            <a:normAutofit/>
          </a:bodyPr>
          <a:lstStyle/>
          <a:p>
            <a:pPr marL="0" indent="0" latinLnBrk="0">
              <a:spcBef>
                <a:spcPts val="2500"/>
              </a:spcBef>
              <a:spcAft>
                <a:spcPts val="600"/>
              </a:spcAft>
              <a:buFont typeface="Arial" panose="020B0604020202020204" pitchFamily="34" charset="0"/>
              <a:buNone/>
            </a:pPr>
            <a:r>
              <a:rPr lang="ko-KR" altLang="en-US" sz="1400" b="1" dirty="0"/>
              <a:t>위상 공간 접근법</a:t>
            </a:r>
          </a:p>
          <a:p>
            <a:pPr marL="0" lvl="1" indent="0" latinLnBrk="0">
              <a:spcBef>
                <a:spcPts val="1000"/>
              </a:spcBef>
              <a:spcAft>
                <a:spcPts val="600"/>
              </a:spcAft>
              <a:buFont typeface="Arial" panose="020B0604020202020204" pitchFamily="34" charset="0"/>
              <a:buNone/>
            </a:pPr>
            <a:r>
              <a:rPr lang="ko-KR" altLang="en-US" sz="1400" dirty="0"/>
              <a:t>위상 공간 기법은 금융 변수의 상태 변화를 궤적으로 표현하여 시간 의존성을 넘어 분석합니다</a:t>
            </a:r>
            <a:r>
              <a:rPr lang="en-US" altLang="ko-KR" sz="1400" dirty="0"/>
              <a:t>.</a:t>
            </a:r>
          </a:p>
          <a:p>
            <a:pPr marL="0" indent="0" latinLnBrk="0">
              <a:spcBef>
                <a:spcPts val="2500"/>
              </a:spcBef>
              <a:spcAft>
                <a:spcPts val="600"/>
              </a:spcAft>
              <a:buFont typeface="Arial" panose="020B0604020202020204" pitchFamily="34" charset="0"/>
              <a:buNone/>
            </a:pPr>
            <a:r>
              <a:rPr lang="ko-KR" altLang="en-US" sz="1400" b="1" dirty="0"/>
              <a:t>경제 구조 시각화</a:t>
            </a:r>
          </a:p>
          <a:p>
            <a:pPr marL="0" lvl="1" indent="0" latinLnBrk="0">
              <a:spcBef>
                <a:spcPts val="1000"/>
              </a:spcBef>
              <a:spcAft>
                <a:spcPts val="600"/>
              </a:spcAft>
              <a:buFont typeface="Arial" panose="020B0604020202020204" pitchFamily="34" charset="0"/>
              <a:buNone/>
            </a:pPr>
            <a:r>
              <a:rPr lang="ko-KR" altLang="en-US" sz="1400" dirty="0"/>
              <a:t>경제 구조의 동적 변화를 위상 공간에서 시각화해 변화 양상을 직관적으로 파악할 수 있습니다</a:t>
            </a:r>
            <a:r>
              <a:rPr lang="en-US" altLang="ko-KR" sz="1400" dirty="0"/>
              <a:t>.</a:t>
            </a:r>
          </a:p>
          <a:p>
            <a:pPr marL="0" indent="0" latinLnBrk="0">
              <a:spcBef>
                <a:spcPts val="2500"/>
              </a:spcBef>
              <a:spcAft>
                <a:spcPts val="600"/>
              </a:spcAft>
              <a:buFont typeface="Arial" panose="020B0604020202020204" pitchFamily="34" charset="0"/>
              <a:buNone/>
            </a:pPr>
            <a:r>
              <a:rPr lang="ko-KR" altLang="en-US" sz="1400" b="1" dirty="0"/>
              <a:t>시계열 분석과 비교</a:t>
            </a:r>
          </a:p>
          <a:p>
            <a:pPr marL="0" lvl="1" indent="0" latinLnBrk="0">
              <a:spcBef>
                <a:spcPts val="1000"/>
              </a:spcBef>
              <a:spcAft>
                <a:spcPts val="600"/>
              </a:spcAft>
              <a:buFont typeface="Arial" panose="020B0604020202020204" pitchFamily="34" charset="0"/>
              <a:buNone/>
            </a:pPr>
            <a:r>
              <a:rPr lang="ko-KR" altLang="en-US" sz="1400" dirty="0"/>
              <a:t>시계열 분석 대신 상태 공간 분석으로 더 복잡한 경제 변수 상호작용을 효과적으로 비교합니다</a:t>
            </a:r>
            <a:r>
              <a:rPr lang="en-US" altLang="ko-KR" sz="1400" dirty="0"/>
              <a:t>.</a:t>
            </a:r>
          </a:p>
        </p:txBody>
      </p:sp>
    </p:spTree>
    <p:extLst>
      <p:ext uri="{BB962C8B-B14F-4D97-AF65-F5344CB8AC3E}">
        <p14:creationId xmlns:p14="http://schemas.microsoft.com/office/powerpoint/2010/main" val="29338976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iterate>
                                    <p:tmPct val="10000"/>
                                  </p:iterate>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anim calcmode="lin" valueType="num">
                                      <p:cBhvr>
                                        <p:cTn id="13" dur="250" fill="hold"/>
                                        <p:tgtEl>
                                          <p:spTgt spid="8"/>
                                        </p:tgtEl>
                                        <p:attrNameLst>
                                          <p:attrName>ppt_x</p:attrName>
                                        </p:attrNameLst>
                                      </p:cBhvr>
                                      <p:tavLst>
                                        <p:tav tm="0">
                                          <p:val>
                                            <p:strVal val="#ppt_x"/>
                                          </p:val>
                                        </p:tav>
                                        <p:tav tm="100000">
                                          <p:val>
                                            <p:strVal val="#ppt_x"/>
                                          </p:val>
                                        </p:tav>
                                      </p:tavLst>
                                    </p:anim>
                                    <p:anim calcmode="lin" valueType="num">
                                      <p:cBhvr>
                                        <p:cTn id="14" dur="25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50"/>
                                  </p:stCondLst>
                                  <p:iterate>
                                    <p:tmPct val="10000"/>
                                  </p:iterate>
                                  <p:childTnLst>
                                    <p:set>
                                      <p:cBhvr>
                                        <p:cTn id="16" dur="1" fill="hold">
                                          <p:stCondLst>
                                            <p:cond delay="0"/>
                                          </p:stCondLst>
                                        </p:cTn>
                                        <p:tgtEl>
                                          <p:spTgt spid="13"/>
                                        </p:tgtEl>
                                        <p:attrNameLst>
                                          <p:attrName>style.visibility</p:attrName>
                                        </p:attrNameLst>
                                      </p:cBhvr>
                                      <p:to>
                                        <p:strVal val="visible"/>
                                      </p:to>
                                    </p:set>
                                    <p:animEffect transition="in" filter="fade">
                                      <p:cBhvr>
                                        <p:cTn id="17" dur="250"/>
                                        <p:tgtEl>
                                          <p:spTgt spid="13"/>
                                        </p:tgtEl>
                                      </p:cBhvr>
                                    </p:animEffect>
                                    <p:anim calcmode="lin" valueType="num">
                                      <p:cBhvr>
                                        <p:cTn id="18" dur="250" fill="hold"/>
                                        <p:tgtEl>
                                          <p:spTgt spid="13"/>
                                        </p:tgtEl>
                                        <p:attrNameLst>
                                          <p:attrName>ppt_x</p:attrName>
                                        </p:attrNameLst>
                                      </p:cBhvr>
                                      <p:tavLst>
                                        <p:tav tm="0">
                                          <p:val>
                                            <p:strVal val="#ppt_x"/>
                                          </p:val>
                                        </p:tav>
                                        <p:tav tm="100000">
                                          <p:val>
                                            <p:strVal val="#ppt_x"/>
                                          </p:val>
                                        </p:tav>
                                      </p:tavLst>
                                    </p:anim>
                                    <p:anim calcmode="lin" valueType="num">
                                      <p:cBhvr>
                                        <p:cTn id="19" dur="25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06C81-44A6-62C1-7472-FA2DA06D3E64}"/>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EF1FD572-B844-EA6E-61B0-D919F844F7D9}"/>
              </a:ext>
            </a:extLst>
          </p:cNvPr>
          <p:cNvSpPr>
            <a:spLocks noGrp="1"/>
          </p:cNvSpPr>
          <p:nvPr>
            <p:ph type="title"/>
          </p:nvPr>
        </p:nvSpPr>
        <p:spPr>
          <a:xfrm>
            <a:off x="429768" y="1810512"/>
            <a:ext cx="7772400" cy="4562856"/>
          </a:xfrm>
        </p:spPr>
        <p:txBody>
          <a:bodyPr anchor="b">
            <a:normAutofit/>
          </a:bodyPr>
          <a:lstStyle/>
          <a:p>
            <a:r>
              <a:rPr lang="ko-KR" altLang="en-US" dirty="0"/>
              <a:t>시스템 구성도와 핵심기능</a:t>
            </a:r>
          </a:p>
        </p:txBody>
      </p:sp>
      <p:sp>
        <p:nvSpPr>
          <p:cNvPr id="7" name="Text Placeholder 2">
            <a:extLst>
              <a:ext uri="{FF2B5EF4-FFF2-40B4-BE49-F238E27FC236}">
                <a16:creationId xmlns:a16="http://schemas.microsoft.com/office/drawing/2014/main" id="{BCB80E2C-9786-867B-EF39-091A67279ADF}"/>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13943169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405D7-734D-9BC2-B907-917BF46FF038}"/>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FCB8AF2A-E76A-2F2F-4C92-0FBFDF914663}"/>
              </a:ext>
            </a:extLst>
          </p:cNvPr>
          <p:cNvSpPr/>
          <p:nvPr/>
        </p:nvSpPr>
        <p:spPr>
          <a:xfrm>
            <a:off x="809881" y="4462921"/>
            <a:ext cx="2817481" cy="171665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dirty="0"/>
          </a:p>
        </p:txBody>
      </p:sp>
      <p:sp>
        <p:nvSpPr>
          <p:cNvPr id="37" name="직사각형 36">
            <a:extLst>
              <a:ext uri="{FF2B5EF4-FFF2-40B4-BE49-F238E27FC236}">
                <a16:creationId xmlns:a16="http://schemas.microsoft.com/office/drawing/2014/main" id="{9E39160C-B804-CA34-011E-D2689EAC5D23}"/>
              </a:ext>
            </a:extLst>
          </p:cNvPr>
          <p:cNvSpPr/>
          <p:nvPr/>
        </p:nvSpPr>
        <p:spPr>
          <a:xfrm>
            <a:off x="809881" y="2063745"/>
            <a:ext cx="6621157" cy="1853123"/>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dirty="0"/>
          </a:p>
        </p:txBody>
      </p:sp>
      <p:sp>
        <p:nvSpPr>
          <p:cNvPr id="16" name="직사각형 15">
            <a:extLst>
              <a:ext uri="{FF2B5EF4-FFF2-40B4-BE49-F238E27FC236}">
                <a16:creationId xmlns:a16="http://schemas.microsoft.com/office/drawing/2014/main" id="{F734FF7B-3A93-F19F-D290-9385F37254F9}"/>
              </a:ext>
            </a:extLst>
          </p:cNvPr>
          <p:cNvSpPr/>
          <p:nvPr/>
        </p:nvSpPr>
        <p:spPr>
          <a:xfrm>
            <a:off x="8153499" y="0"/>
            <a:ext cx="3473831" cy="6858000"/>
          </a:xfrm>
          <a:prstGeom prst="rect">
            <a:avLst/>
          </a:prstGeom>
          <a:solidFill>
            <a:schemeClr val="accent3">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a:p>
        </p:txBody>
      </p:sp>
      <p:sp>
        <p:nvSpPr>
          <p:cNvPr id="12" name="제목 1">
            <a:extLst>
              <a:ext uri="{FF2B5EF4-FFF2-40B4-BE49-F238E27FC236}">
                <a16:creationId xmlns:a16="http://schemas.microsoft.com/office/drawing/2014/main" id="{20D910CA-C4A0-E304-E368-5FDF7773BE8F}"/>
              </a:ext>
            </a:extLst>
          </p:cNvPr>
          <p:cNvSpPr txBox="1">
            <a:spLocks/>
          </p:cNvSpPr>
          <p:nvPr/>
        </p:nvSpPr>
        <p:spPr>
          <a:xfrm>
            <a:off x="8353781" y="225896"/>
            <a:ext cx="3067663" cy="138659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a:lstStyle>
          <a:p>
            <a:r>
              <a:rPr lang="ko-KR" altLang="en-US" dirty="0"/>
              <a:t>핵심 기능</a:t>
            </a:r>
          </a:p>
        </p:txBody>
      </p:sp>
      <p:sp>
        <p:nvSpPr>
          <p:cNvPr id="13" name="TextBox 12">
            <a:extLst>
              <a:ext uri="{FF2B5EF4-FFF2-40B4-BE49-F238E27FC236}">
                <a16:creationId xmlns:a16="http://schemas.microsoft.com/office/drawing/2014/main" id="{27962FBB-E904-0CF7-E378-082567EA26F8}"/>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53782" y="2044864"/>
            <a:ext cx="3067664" cy="4587240"/>
          </a:xfrm>
          <a:prstGeom prst="rect">
            <a:avLst/>
          </a:prstGeom>
        </p:spPr>
        <p:txBody>
          <a:bodyPr>
            <a:normAutofit/>
          </a:bodyPr>
          <a:lstStyle/>
          <a:p>
            <a:pPr marL="0" indent="0" latinLnBrk="0">
              <a:spcBef>
                <a:spcPts val="2500"/>
              </a:spcBef>
              <a:spcAft>
                <a:spcPts val="600"/>
              </a:spcAft>
              <a:buFont typeface="Arial" panose="020B0604020202020204" pitchFamily="34" charset="0"/>
              <a:buNone/>
            </a:pPr>
            <a:r>
              <a:rPr lang="ko-KR" altLang="en-US" sz="1400" b="1" dirty="0"/>
              <a:t>소셜 로그인</a:t>
            </a:r>
          </a:p>
          <a:p>
            <a:pPr marL="0" lvl="1" indent="0" latinLnBrk="0">
              <a:spcBef>
                <a:spcPts val="1000"/>
              </a:spcBef>
              <a:spcAft>
                <a:spcPts val="600"/>
              </a:spcAft>
              <a:buFont typeface="Arial" panose="020B0604020202020204" pitchFamily="34" charset="0"/>
              <a:buNone/>
            </a:pPr>
            <a:r>
              <a:rPr lang="ko-KR" altLang="en-US" sz="1400" dirty="0"/>
              <a:t>효율적인 유저 관리를 위해 소셜 로그인을 해야 페이지를 볼 수 있게 구조를 작성</a:t>
            </a:r>
            <a:endParaRPr lang="en-US" altLang="ko-KR" sz="1400" dirty="0"/>
          </a:p>
          <a:p>
            <a:pPr marL="0" lvl="1" indent="0" latinLnBrk="0">
              <a:spcBef>
                <a:spcPts val="1000"/>
              </a:spcBef>
              <a:spcAft>
                <a:spcPts val="600"/>
              </a:spcAft>
              <a:buFont typeface="Arial" panose="020B0604020202020204" pitchFamily="34" charset="0"/>
              <a:buNone/>
            </a:pPr>
            <a:r>
              <a:rPr lang="ko-KR" altLang="en-US" sz="1400" b="1" dirty="0"/>
              <a:t>경제 구조 시각화 그래프</a:t>
            </a:r>
          </a:p>
          <a:p>
            <a:pPr marL="0" lvl="1" indent="0" latinLnBrk="0">
              <a:spcBef>
                <a:spcPts val="1000"/>
              </a:spcBef>
              <a:spcAft>
                <a:spcPts val="600"/>
              </a:spcAft>
              <a:buFont typeface="Arial" panose="020B0604020202020204" pitchFamily="34" charset="0"/>
              <a:buNone/>
            </a:pPr>
            <a:r>
              <a:rPr lang="ko-KR" altLang="en-US" sz="1400" dirty="0"/>
              <a:t>경제 구조의 동적 변화를 위상 공간에서 시각화해 변화 양상을 직관적으로 파악할 수 있습니다</a:t>
            </a:r>
            <a:r>
              <a:rPr lang="en-US" altLang="ko-KR" sz="1400" dirty="0"/>
              <a:t>.</a:t>
            </a:r>
          </a:p>
          <a:p>
            <a:pPr marL="0" lvl="1" indent="0" latinLnBrk="0">
              <a:spcBef>
                <a:spcPts val="1000"/>
              </a:spcBef>
              <a:spcAft>
                <a:spcPts val="600"/>
              </a:spcAft>
              <a:buFont typeface="Arial" panose="020B0604020202020204" pitchFamily="34" charset="0"/>
              <a:buNone/>
            </a:pPr>
            <a:r>
              <a:rPr lang="ko-KR" altLang="en-US" sz="1400" b="1" dirty="0"/>
              <a:t>게시판</a:t>
            </a:r>
          </a:p>
          <a:p>
            <a:pPr marL="0" lvl="1" indent="0" latinLnBrk="0">
              <a:spcBef>
                <a:spcPts val="1000"/>
              </a:spcBef>
              <a:spcAft>
                <a:spcPts val="600"/>
              </a:spcAft>
              <a:buFont typeface="Arial" panose="020B0604020202020204" pitchFamily="34" charset="0"/>
              <a:buNone/>
            </a:pPr>
            <a:r>
              <a:rPr lang="ko-KR" altLang="en-US" sz="1400" dirty="0"/>
              <a:t>누구나 자신의 의견을 제시하고 토론할 수 있습니다</a:t>
            </a:r>
            <a:r>
              <a:rPr lang="en-US" altLang="ko-KR" sz="1400" dirty="0"/>
              <a:t>. </a:t>
            </a:r>
            <a:r>
              <a:rPr lang="ko-KR" altLang="en-US" sz="1400" dirty="0"/>
              <a:t>댓글과 추천을 통해 글의 인기도를 구별할 수 있습니다</a:t>
            </a:r>
            <a:r>
              <a:rPr lang="en-US" altLang="ko-KR" sz="1400" dirty="0"/>
              <a:t>.</a:t>
            </a:r>
          </a:p>
        </p:txBody>
      </p:sp>
      <p:sp>
        <p:nvSpPr>
          <p:cNvPr id="6" name="직사각형 5">
            <a:extLst>
              <a:ext uri="{FF2B5EF4-FFF2-40B4-BE49-F238E27FC236}">
                <a16:creationId xmlns:a16="http://schemas.microsoft.com/office/drawing/2014/main" id="{9DD0F593-F8E5-76B9-550C-C6CEF7ADA02B}"/>
              </a:ext>
            </a:extLst>
          </p:cNvPr>
          <p:cNvSpPr/>
          <p:nvPr/>
        </p:nvSpPr>
        <p:spPr>
          <a:xfrm>
            <a:off x="1162401" y="1005849"/>
            <a:ext cx="2261420" cy="11110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1" dirty="0"/>
              <a:t>Spring</a:t>
            </a:r>
          </a:p>
          <a:p>
            <a:pPr algn="ctr"/>
            <a:r>
              <a:rPr lang="ko-KR" altLang="en-US" b="1" dirty="0"/>
              <a:t>웹 서버</a:t>
            </a:r>
          </a:p>
        </p:txBody>
      </p:sp>
      <p:sp>
        <p:nvSpPr>
          <p:cNvPr id="9" name="직사각형 8">
            <a:extLst>
              <a:ext uri="{FF2B5EF4-FFF2-40B4-BE49-F238E27FC236}">
                <a16:creationId xmlns:a16="http://schemas.microsoft.com/office/drawing/2014/main" id="{5FAE9A6C-2EB7-A707-73E1-39605D3A3A4D}"/>
              </a:ext>
            </a:extLst>
          </p:cNvPr>
          <p:cNvSpPr/>
          <p:nvPr/>
        </p:nvSpPr>
        <p:spPr>
          <a:xfrm>
            <a:off x="1157782" y="4562613"/>
            <a:ext cx="2261420" cy="1111045"/>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ko-KR" b="1" dirty="0"/>
              <a:t>Python</a:t>
            </a:r>
          </a:p>
          <a:p>
            <a:pPr algn="ctr"/>
            <a:r>
              <a:rPr lang="en-US" altLang="ko-KR" b="1" dirty="0"/>
              <a:t>API </a:t>
            </a:r>
            <a:r>
              <a:rPr lang="ko-KR" altLang="en-US" b="1" dirty="0"/>
              <a:t>서버</a:t>
            </a:r>
          </a:p>
        </p:txBody>
      </p:sp>
      <p:sp>
        <p:nvSpPr>
          <p:cNvPr id="10" name="타원 9">
            <a:extLst>
              <a:ext uri="{FF2B5EF4-FFF2-40B4-BE49-F238E27FC236}">
                <a16:creationId xmlns:a16="http://schemas.microsoft.com/office/drawing/2014/main" id="{43928306-2552-17BC-42C4-1BEB31580DA1}"/>
              </a:ext>
            </a:extLst>
          </p:cNvPr>
          <p:cNvSpPr/>
          <p:nvPr/>
        </p:nvSpPr>
        <p:spPr>
          <a:xfrm>
            <a:off x="5170359" y="969299"/>
            <a:ext cx="2261419" cy="11110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b="1" dirty="0"/>
              <a:t>클라이언트</a:t>
            </a:r>
          </a:p>
        </p:txBody>
      </p:sp>
      <p:sp>
        <p:nvSpPr>
          <p:cNvPr id="17" name="직사각형 16">
            <a:extLst>
              <a:ext uri="{FF2B5EF4-FFF2-40B4-BE49-F238E27FC236}">
                <a16:creationId xmlns:a16="http://schemas.microsoft.com/office/drawing/2014/main" id="{7B68C2E3-60E8-745F-C0B7-C077CB4A7C41}"/>
              </a:ext>
            </a:extLst>
          </p:cNvPr>
          <p:cNvSpPr/>
          <p:nvPr/>
        </p:nvSpPr>
        <p:spPr>
          <a:xfrm>
            <a:off x="1162401" y="2116895"/>
            <a:ext cx="2256799" cy="27530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ko-KR" altLang="en-US" dirty="0"/>
              <a:t>소셜 로그인</a:t>
            </a:r>
          </a:p>
        </p:txBody>
      </p:sp>
      <p:sp>
        <p:nvSpPr>
          <p:cNvPr id="19" name="직사각형 18">
            <a:extLst>
              <a:ext uri="{FF2B5EF4-FFF2-40B4-BE49-F238E27FC236}">
                <a16:creationId xmlns:a16="http://schemas.microsoft.com/office/drawing/2014/main" id="{50764814-8D86-FDA1-7D45-8933E14AECFD}"/>
              </a:ext>
            </a:extLst>
          </p:cNvPr>
          <p:cNvSpPr/>
          <p:nvPr/>
        </p:nvSpPr>
        <p:spPr>
          <a:xfrm>
            <a:off x="1164654" y="2677634"/>
            <a:ext cx="735814" cy="103976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ko-KR" altLang="en-US" dirty="0"/>
              <a:t>홈</a:t>
            </a:r>
          </a:p>
        </p:txBody>
      </p:sp>
      <p:sp>
        <p:nvSpPr>
          <p:cNvPr id="20" name="직사각형 19">
            <a:extLst>
              <a:ext uri="{FF2B5EF4-FFF2-40B4-BE49-F238E27FC236}">
                <a16:creationId xmlns:a16="http://schemas.microsoft.com/office/drawing/2014/main" id="{1937A603-419F-F73D-1B8E-24AC3715DF60}"/>
              </a:ext>
            </a:extLst>
          </p:cNvPr>
          <p:cNvSpPr/>
          <p:nvPr/>
        </p:nvSpPr>
        <p:spPr>
          <a:xfrm>
            <a:off x="1157782" y="2392196"/>
            <a:ext cx="2261420" cy="27530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ko-KR" altLang="en-US" dirty="0"/>
              <a:t>로그인 검증</a:t>
            </a:r>
          </a:p>
        </p:txBody>
      </p:sp>
      <p:sp>
        <p:nvSpPr>
          <p:cNvPr id="21" name="직사각형 20">
            <a:extLst>
              <a:ext uri="{FF2B5EF4-FFF2-40B4-BE49-F238E27FC236}">
                <a16:creationId xmlns:a16="http://schemas.microsoft.com/office/drawing/2014/main" id="{34D99602-599E-32B7-CC4A-3BAA0BC52ED0}"/>
              </a:ext>
            </a:extLst>
          </p:cNvPr>
          <p:cNvSpPr/>
          <p:nvPr/>
        </p:nvSpPr>
        <p:spPr>
          <a:xfrm>
            <a:off x="1889989" y="2676405"/>
            <a:ext cx="766915" cy="104222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ko-KR" altLang="en-US" dirty="0"/>
              <a:t>경제</a:t>
            </a:r>
            <a:endParaRPr lang="en-US" altLang="ko-KR" dirty="0"/>
          </a:p>
          <a:p>
            <a:pPr algn="ctr"/>
            <a:r>
              <a:rPr lang="ko-KR" altLang="en-US" dirty="0"/>
              <a:t>정보</a:t>
            </a:r>
            <a:br>
              <a:rPr lang="en-US" altLang="ko-KR" dirty="0"/>
            </a:br>
            <a:r>
              <a:rPr lang="ko-KR" altLang="en-US" sz="1400" dirty="0"/>
              <a:t>시각화</a:t>
            </a:r>
            <a:endParaRPr lang="ko-KR" altLang="en-US" dirty="0"/>
          </a:p>
        </p:txBody>
      </p:sp>
      <p:sp>
        <p:nvSpPr>
          <p:cNvPr id="24" name="직사각형 23">
            <a:extLst>
              <a:ext uri="{FF2B5EF4-FFF2-40B4-BE49-F238E27FC236}">
                <a16:creationId xmlns:a16="http://schemas.microsoft.com/office/drawing/2014/main" id="{7F70188D-C470-9590-B95C-0C229F0EAE19}"/>
              </a:ext>
            </a:extLst>
          </p:cNvPr>
          <p:cNvSpPr/>
          <p:nvPr/>
        </p:nvSpPr>
        <p:spPr>
          <a:xfrm>
            <a:off x="3423820" y="2818069"/>
            <a:ext cx="749562" cy="526927"/>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ko-KR" altLang="en-US" dirty="0"/>
              <a:t>댓글</a:t>
            </a:r>
          </a:p>
        </p:txBody>
      </p:sp>
      <p:sp>
        <p:nvSpPr>
          <p:cNvPr id="25" name="직사각형 24">
            <a:extLst>
              <a:ext uri="{FF2B5EF4-FFF2-40B4-BE49-F238E27FC236}">
                <a16:creationId xmlns:a16="http://schemas.microsoft.com/office/drawing/2014/main" id="{D7D355D2-858A-66DC-4264-1EE1493FF7BC}"/>
              </a:ext>
            </a:extLst>
          </p:cNvPr>
          <p:cNvSpPr/>
          <p:nvPr/>
        </p:nvSpPr>
        <p:spPr>
          <a:xfrm>
            <a:off x="2656904" y="2676405"/>
            <a:ext cx="766915" cy="104222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ko-KR" altLang="en-US" dirty="0"/>
              <a:t>게</a:t>
            </a:r>
            <a:endParaRPr lang="en-US" altLang="ko-KR" dirty="0"/>
          </a:p>
          <a:p>
            <a:pPr algn="ctr"/>
            <a:r>
              <a:rPr lang="ko-KR" altLang="en-US" dirty="0"/>
              <a:t>시</a:t>
            </a:r>
            <a:endParaRPr lang="en-US" altLang="ko-KR" dirty="0"/>
          </a:p>
          <a:p>
            <a:pPr algn="ctr"/>
            <a:r>
              <a:rPr lang="ko-KR" altLang="en-US" dirty="0"/>
              <a:t>판</a:t>
            </a:r>
          </a:p>
        </p:txBody>
      </p:sp>
      <p:sp>
        <p:nvSpPr>
          <p:cNvPr id="26" name="직사각형 25">
            <a:extLst>
              <a:ext uri="{FF2B5EF4-FFF2-40B4-BE49-F238E27FC236}">
                <a16:creationId xmlns:a16="http://schemas.microsoft.com/office/drawing/2014/main" id="{D5D2412B-6E6E-A27D-41A9-3CE6F4F7ECFC}"/>
              </a:ext>
            </a:extLst>
          </p:cNvPr>
          <p:cNvSpPr/>
          <p:nvPr/>
        </p:nvSpPr>
        <p:spPr>
          <a:xfrm>
            <a:off x="3423820" y="3344996"/>
            <a:ext cx="749562" cy="37362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ko-KR" altLang="en-US" dirty="0"/>
              <a:t>추천</a:t>
            </a:r>
          </a:p>
        </p:txBody>
      </p:sp>
      <p:sp>
        <p:nvSpPr>
          <p:cNvPr id="27" name="직사각형 26">
            <a:extLst>
              <a:ext uri="{FF2B5EF4-FFF2-40B4-BE49-F238E27FC236}">
                <a16:creationId xmlns:a16="http://schemas.microsoft.com/office/drawing/2014/main" id="{25B8244D-73D7-4FAE-3976-B518543672A2}"/>
              </a:ext>
            </a:extLst>
          </p:cNvPr>
          <p:cNvSpPr/>
          <p:nvPr/>
        </p:nvSpPr>
        <p:spPr>
          <a:xfrm>
            <a:off x="4173380" y="2823893"/>
            <a:ext cx="749562" cy="275302"/>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ko-KR" altLang="en-US" dirty="0"/>
              <a:t>답글</a:t>
            </a:r>
          </a:p>
        </p:txBody>
      </p:sp>
      <p:sp>
        <p:nvSpPr>
          <p:cNvPr id="28" name="화살표: 아래쪽 27">
            <a:extLst>
              <a:ext uri="{FF2B5EF4-FFF2-40B4-BE49-F238E27FC236}">
                <a16:creationId xmlns:a16="http://schemas.microsoft.com/office/drawing/2014/main" id="{EDF11809-F60C-81DA-43FD-222A9A900213}"/>
              </a:ext>
            </a:extLst>
          </p:cNvPr>
          <p:cNvSpPr/>
          <p:nvPr/>
        </p:nvSpPr>
        <p:spPr>
          <a:xfrm rot="5400000">
            <a:off x="4152990" y="343973"/>
            <a:ext cx="288198" cy="1746540"/>
          </a:xfrm>
          <a:prstGeom prst="down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5DCAB1BF-86DA-559D-5425-8D292DBB1288}"/>
              </a:ext>
            </a:extLst>
          </p:cNvPr>
          <p:cNvSpPr txBox="1"/>
          <p:nvPr/>
        </p:nvSpPr>
        <p:spPr>
          <a:xfrm>
            <a:off x="4548161" y="1044257"/>
            <a:ext cx="646331" cy="369332"/>
          </a:xfrm>
          <a:prstGeom prst="rect">
            <a:avLst/>
          </a:prstGeom>
          <a:noFill/>
        </p:spPr>
        <p:txBody>
          <a:bodyPr wrap="square" rtlCol="0">
            <a:spAutoFit/>
          </a:bodyPr>
          <a:lstStyle/>
          <a:p>
            <a:r>
              <a:rPr lang="ko-KR" altLang="en-US" dirty="0"/>
              <a:t>요청</a:t>
            </a:r>
          </a:p>
        </p:txBody>
      </p:sp>
      <p:sp>
        <p:nvSpPr>
          <p:cNvPr id="30" name="화살표: 아래쪽 29">
            <a:extLst>
              <a:ext uri="{FF2B5EF4-FFF2-40B4-BE49-F238E27FC236}">
                <a16:creationId xmlns:a16="http://schemas.microsoft.com/office/drawing/2014/main" id="{16BC5C6B-0DB1-002C-3BB4-E8455BF5408A}"/>
              </a:ext>
            </a:extLst>
          </p:cNvPr>
          <p:cNvSpPr/>
          <p:nvPr/>
        </p:nvSpPr>
        <p:spPr>
          <a:xfrm rot="16200000">
            <a:off x="4152990" y="910254"/>
            <a:ext cx="288198" cy="1746540"/>
          </a:xfrm>
          <a:prstGeom prst="down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a:p>
        </p:txBody>
      </p:sp>
      <p:sp>
        <p:nvSpPr>
          <p:cNvPr id="32" name="TextBox 31">
            <a:extLst>
              <a:ext uri="{FF2B5EF4-FFF2-40B4-BE49-F238E27FC236}">
                <a16:creationId xmlns:a16="http://schemas.microsoft.com/office/drawing/2014/main" id="{251EABD8-C9E7-4DBC-5FC1-0DA9A89C4BD8}"/>
              </a:ext>
            </a:extLst>
          </p:cNvPr>
          <p:cNvSpPr txBox="1"/>
          <p:nvPr/>
        </p:nvSpPr>
        <p:spPr>
          <a:xfrm>
            <a:off x="3433060" y="1607143"/>
            <a:ext cx="926216" cy="369332"/>
          </a:xfrm>
          <a:prstGeom prst="rect">
            <a:avLst/>
          </a:prstGeom>
          <a:noFill/>
        </p:spPr>
        <p:txBody>
          <a:bodyPr wrap="square" rtlCol="0">
            <a:spAutoFit/>
          </a:bodyPr>
          <a:lstStyle/>
          <a:p>
            <a:r>
              <a:rPr lang="en-US" altLang="ko-KR" dirty="0"/>
              <a:t>HTML</a:t>
            </a:r>
            <a:endParaRPr lang="ko-KR" altLang="en-US" dirty="0"/>
          </a:p>
        </p:txBody>
      </p:sp>
      <p:sp>
        <p:nvSpPr>
          <p:cNvPr id="33" name="화살표: 아래쪽 32">
            <a:extLst>
              <a:ext uri="{FF2B5EF4-FFF2-40B4-BE49-F238E27FC236}">
                <a16:creationId xmlns:a16="http://schemas.microsoft.com/office/drawing/2014/main" id="{FC297CA7-A017-6F5F-AA7B-4A51FC392F98}"/>
              </a:ext>
            </a:extLst>
          </p:cNvPr>
          <p:cNvSpPr/>
          <p:nvPr/>
        </p:nvSpPr>
        <p:spPr>
          <a:xfrm rot="10800000">
            <a:off x="1884675" y="3748141"/>
            <a:ext cx="288198" cy="814009"/>
          </a:xfrm>
          <a:prstGeom prst="down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a:p>
        </p:txBody>
      </p:sp>
      <p:sp>
        <p:nvSpPr>
          <p:cNvPr id="34" name="화살표: 아래쪽 33">
            <a:extLst>
              <a:ext uri="{FF2B5EF4-FFF2-40B4-BE49-F238E27FC236}">
                <a16:creationId xmlns:a16="http://schemas.microsoft.com/office/drawing/2014/main" id="{2B408C8B-AF34-970D-1232-FF99460AAE07}"/>
              </a:ext>
            </a:extLst>
          </p:cNvPr>
          <p:cNvSpPr/>
          <p:nvPr/>
        </p:nvSpPr>
        <p:spPr>
          <a:xfrm>
            <a:off x="2372314" y="3786394"/>
            <a:ext cx="288198" cy="786380"/>
          </a:xfrm>
          <a:prstGeom prst="down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a:p>
        </p:txBody>
      </p:sp>
      <p:sp>
        <p:nvSpPr>
          <p:cNvPr id="35" name="TextBox 34">
            <a:extLst>
              <a:ext uri="{FF2B5EF4-FFF2-40B4-BE49-F238E27FC236}">
                <a16:creationId xmlns:a16="http://schemas.microsoft.com/office/drawing/2014/main" id="{61C78794-5518-A815-D46C-23B3BA3E608D}"/>
              </a:ext>
            </a:extLst>
          </p:cNvPr>
          <p:cNvSpPr txBox="1"/>
          <p:nvPr/>
        </p:nvSpPr>
        <p:spPr>
          <a:xfrm>
            <a:off x="2193247" y="3881910"/>
            <a:ext cx="646331" cy="369332"/>
          </a:xfrm>
          <a:prstGeom prst="rect">
            <a:avLst/>
          </a:prstGeom>
          <a:noFill/>
        </p:spPr>
        <p:txBody>
          <a:bodyPr wrap="none" rtlCol="0">
            <a:spAutoFit/>
          </a:bodyPr>
          <a:lstStyle/>
          <a:p>
            <a:r>
              <a:rPr lang="ko-KR" altLang="en-US" dirty="0"/>
              <a:t>요청</a:t>
            </a:r>
          </a:p>
        </p:txBody>
      </p:sp>
      <p:sp>
        <p:nvSpPr>
          <p:cNvPr id="36" name="TextBox 35">
            <a:extLst>
              <a:ext uri="{FF2B5EF4-FFF2-40B4-BE49-F238E27FC236}">
                <a16:creationId xmlns:a16="http://schemas.microsoft.com/office/drawing/2014/main" id="{5C345361-9B83-8172-4086-B286B63FB19D}"/>
              </a:ext>
            </a:extLst>
          </p:cNvPr>
          <p:cNvSpPr txBox="1"/>
          <p:nvPr/>
        </p:nvSpPr>
        <p:spPr>
          <a:xfrm>
            <a:off x="1613624" y="4171167"/>
            <a:ext cx="827471" cy="369332"/>
          </a:xfrm>
          <a:prstGeom prst="rect">
            <a:avLst/>
          </a:prstGeom>
          <a:noFill/>
        </p:spPr>
        <p:txBody>
          <a:bodyPr wrap="none" rtlCol="0">
            <a:spAutoFit/>
          </a:bodyPr>
          <a:lstStyle/>
          <a:p>
            <a:r>
              <a:rPr lang="en-US" altLang="ko-KR" dirty="0"/>
              <a:t>JSON</a:t>
            </a:r>
            <a:endParaRPr lang="ko-KR" altLang="en-US" dirty="0"/>
          </a:p>
        </p:txBody>
      </p:sp>
      <p:sp>
        <p:nvSpPr>
          <p:cNvPr id="38" name="TextBox 37">
            <a:extLst>
              <a:ext uri="{FF2B5EF4-FFF2-40B4-BE49-F238E27FC236}">
                <a16:creationId xmlns:a16="http://schemas.microsoft.com/office/drawing/2014/main" id="{B7D96AAE-A370-DD61-02A5-58D197B07647}"/>
              </a:ext>
            </a:extLst>
          </p:cNvPr>
          <p:cNvSpPr txBox="1"/>
          <p:nvPr/>
        </p:nvSpPr>
        <p:spPr>
          <a:xfrm>
            <a:off x="4302448" y="2152493"/>
            <a:ext cx="3069116" cy="923330"/>
          </a:xfrm>
          <a:prstGeom prst="rect">
            <a:avLst/>
          </a:prstGeom>
          <a:noFill/>
        </p:spPr>
        <p:txBody>
          <a:bodyPr wrap="square" rtlCol="0">
            <a:spAutoFit/>
          </a:bodyPr>
          <a:lstStyle/>
          <a:p>
            <a:pPr algn="r"/>
            <a:r>
              <a:rPr lang="en-US" altLang="ko-KR" dirty="0"/>
              <a:t>Java &amp; JS</a:t>
            </a:r>
          </a:p>
          <a:p>
            <a:pPr algn="r"/>
            <a:r>
              <a:rPr lang="en-US" altLang="ko-KR" dirty="0"/>
              <a:t>Mustache &amp; Spring JAP</a:t>
            </a:r>
          </a:p>
          <a:p>
            <a:pPr algn="r"/>
            <a:r>
              <a:rPr lang="en-US" altLang="ko-KR" dirty="0"/>
              <a:t>H2 DB</a:t>
            </a:r>
            <a:endParaRPr lang="ko-KR" altLang="en-US" dirty="0"/>
          </a:p>
        </p:txBody>
      </p:sp>
      <p:sp>
        <p:nvSpPr>
          <p:cNvPr id="40" name="제목 1">
            <a:extLst>
              <a:ext uri="{FF2B5EF4-FFF2-40B4-BE49-F238E27FC236}">
                <a16:creationId xmlns:a16="http://schemas.microsoft.com/office/drawing/2014/main" id="{5DD8E8F0-4B84-BDD9-BD85-94D1ECE9E025}"/>
              </a:ext>
            </a:extLst>
          </p:cNvPr>
          <p:cNvSpPr txBox="1">
            <a:spLocks/>
          </p:cNvSpPr>
          <p:nvPr/>
        </p:nvSpPr>
        <p:spPr>
          <a:xfrm>
            <a:off x="4952150" y="5033187"/>
            <a:ext cx="3067663" cy="1593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a:lstStyle>
          <a:p>
            <a:r>
              <a:rPr lang="ko-KR" altLang="en-US" dirty="0"/>
              <a:t>시스템 구성도</a:t>
            </a:r>
          </a:p>
        </p:txBody>
      </p:sp>
      <p:sp>
        <p:nvSpPr>
          <p:cNvPr id="42" name="직사각형 41">
            <a:extLst>
              <a:ext uri="{FF2B5EF4-FFF2-40B4-BE49-F238E27FC236}">
                <a16:creationId xmlns:a16="http://schemas.microsoft.com/office/drawing/2014/main" id="{CAFDA591-992C-7479-C16C-A5C58537C07C}"/>
              </a:ext>
            </a:extLst>
          </p:cNvPr>
          <p:cNvSpPr/>
          <p:nvPr/>
        </p:nvSpPr>
        <p:spPr>
          <a:xfrm>
            <a:off x="5169618" y="4552329"/>
            <a:ext cx="2261420" cy="1111045"/>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ko-KR" b="1" dirty="0"/>
              <a:t>World Bank API</a:t>
            </a:r>
            <a:endParaRPr lang="ko-KR" altLang="en-US" b="1" dirty="0"/>
          </a:p>
        </p:txBody>
      </p:sp>
      <p:sp>
        <p:nvSpPr>
          <p:cNvPr id="47" name="화살표: 아래쪽 46">
            <a:extLst>
              <a:ext uri="{FF2B5EF4-FFF2-40B4-BE49-F238E27FC236}">
                <a16:creationId xmlns:a16="http://schemas.microsoft.com/office/drawing/2014/main" id="{DB76D0A4-D3B0-B687-B596-E495F4032F53}"/>
              </a:ext>
            </a:extLst>
          </p:cNvPr>
          <p:cNvSpPr/>
          <p:nvPr/>
        </p:nvSpPr>
        <p:spPr>
          <a:xfrm rot="5400000">
            <a:off x="4152840" y="3984013"/>
            <a:ext cx="288198" cy="1746540"/>
          </a:xfrm>
          <a:prstGeom prst="down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a:p>
        </p:txBody>
      </p:sp>
      <p:sp>
        <p:nvSpPr>
          <p:cNvPr id="48" name="TextBox 47">
            <a:extLst>
              <a:ext uri="{FF2B5EF4-FFF2-40B4-BE49-F238E27FC236}">
                <a16:creationId xmlns:a16="http://schemas.microsoft.com/office/drawing/2014/main" id="{F7847BEE-7C93-A51F-1963-8BFBF803C54C}"/>
              </a:ext>
            </a:extLst>
          </p:cNvPr>
          <p:cNvSpPr txBox="1"/>
          <p:nvPr/>
        </p:nvSpPr>
        <p:spPr>
          <a:xfrm>
            <a:off x="4349823" y="4688451"/>
            <a:ext cx="854243" cy="369332"/>
          </a:xfrm>
          <a:prstGeom prst="rect">
            <a:avLst/>
          </a:prstGeom>
          <a:noFill/>
        </p:spPr>
        <p:txBody>
          <a:bodyPr wrap="square" rtlCol="0">
            <a:spAutoFit/>
          </a:bodyPr>
          <a:lstStyle/>
          <a:p>
            <a:r>
              <a:rPr lang="en-US" altLang="ko-KR" dirty="0"/>
              <a:t>JSON</a:t>
            </a:r>
            <a:endParaRPr lang="ko-KR" altLang="en-US" dirty="0"/>
          </a:p>
        </p:txBody>
      </p:sp>
      <p:sp>
        <p:nvSpPr>
          <p:cNvPr id="49" name="화살표: 아래쪽 48">
            <a:extLst>
              <a:ext uri="{FF2B5EF4-FFF2-40B4-BE49-F238E27FC236}">
                <a16:creationId xmlns:a16="http://schemas.microsoft.com/office/drawing/2014/main" id="{98990ACA-9A97-6003-DD34-12F4C349B7FD}"/>
              </a:ext>
            </a:extLst>
          </p:cNvPr>
          <p:cNvSpPr/>
          <p:nvPr/>
        </p:nvSpPr>
        <p:spPr>
          <a:xfrm rot="16200000">
            <a:off x="4152840" y="4550294"/>
            <a:ext cx="288198" cy="1746540"/>
          </a:xfrm>
          <a:prstGeom prst="down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a:p>
        </p:txBody>
      </p:sp>
      <p:sp>
        <p:nvSpPr>
          <p:cNvPr id="50" name="TextBox 49">
            <a:extLst>
              <a:ext uri="{FF2B5EF4-FFF2-40B4-BE49-F238E27FC236}">
                <a16:creationId xmlns:a16="http://schemas.microsoft.com/office/drawing/2014/main" id="{754F7DB8-14D7-8CA7-9953-524ADD70D27E}"/>
              </a:ext>
            </a:extLst>
          </p:cNvPr>
          <p:cNvSpPr txBox="1"/>
          <p:nvPr/>
        </p:nvSpPr>
        <p:spPr>
          <a:xfrm>
            <a:off x="3602791" y="5247224"/>
            <a:ext cx="926216" cy="369332"/>
          </a:xfrm>
          <a:prstGeom prst="rect">
            <a:avLst/>
          </a:prstGeom>
          <a:noFill/>
        </p:spPr>
        <p:txBody>
          <a:bodyPr wrap="square" rtlCol="0">
            <a:spAutoFit/>
          </a:bodyPr>
          <a:lstStyle/>
          <a:p>
            <a:r>
              <a:rPr lang="ko-KR" altLang="en-US" dirty="0"/>
              <a:t>요청</a:t>
            </a:r>
          </a:p>
        </p:txBody>
      </p:sp>
      <p:sp>
        <p:nvSpPr>
          <p:cNvPr id="2" name="TextBox 1">
            <a:extLst>
              <a:ext uri="{FF2B5EF4-FFF2-40B4-BE49-F238E27FC236}">
                <a16:creationId xmlns:a16="http://schemas.microsoft.com/office/drawing/2014/main" id="{EC9137B9-C0D0-66D1-B134-83CFE2E19F29}"/>
              </a:ext>
            </a:extLst>
          </p:cNvPr>
          <p:cNvSpPr txBox="1"/>
          <p:nvPr/>
        </p:nvSpPr>
        <p:spPr>
          <a:xfrm>
            <a:off x="1533832" y="5813600"/>
            <a:ext cx="2093531" cy="369332"/>
          </a:xfrm>
          <a:prstGeom prst="rect">
            <a:avLst/>
          </a:prstGeom>
          <a:noFill/>
        </p:spPr>
        <p:txBody>
          <a:bodyPr wrap="square" rtlCol="0">
            <a:spAutoFit/>
          </a:bodyPr>
          <a:lstStyle/>
          <a:p>
            <a:r>
              <a:rPr lang="en-US" altLang="ko-KR" dirty="0" err="1"/>
              <a:t>FastAPI</a:t>
            </a:r>
            <a:r>
              <a:rPr lang="en-US" altLang="ko-KR" dirty="0"/>
              <a:t> &amp; Pandas</a:t>
            </a:r>
          </a:p>
        </p:txBody>
      </p:sp>
      <p:grpSp>
        <p:nvGrpSpPr>
          <p:cNvPr id="11" name="그룹 10">
            <a:extLst>
              <a:ext uri="{FF2B5EF4-FFF2-40B4-BE49-F238E27FC236}">
                <a16:creationId xmlns:a16="http://schemas.microsoft.com/office/drawing/2014/main" id="{28007912-C8A7-5AB7-0E9B-BD02B4A2576B}"/>
              </a:ext>
            </a:extLst>
          </p:cNvPr>
          <p:cNvGrpSpPr/>
          <p:nvPr/>
        </p:nvGrpSpPr>
        <p:grpSpPr>
          <a:xfrm>
            <a:off x="4190734" y="3118118"/>
            <a:ext cx="739778" cy="621764"/>
            <a:chOff x="5299585" y="1670551"/>
            <a:chExt cx="1325347" cy="1190627"/>
          </a:xfrm>
        </p:grpSpPr>
        <p:sp>
          <p:nvSpPr>
            <p:cNvPr id="5" name="순서도: 자기 디스크 4">
              <a:extLst>
                <a:ext uri="{FF2B5EF4-FFF2-40B4-BE49-F238E27FC236}">
                  <a16:creationId xmlns:a16="http://schemas.microsoft.com/office/drawing/2014/main" id="{07E22F66-F5FC-C2A9-58E3-548A7C1387A7}"/>
                </a:ext>
              </a:extLst>
            </p:cNvPr>
            <p:cNvSpPr/>
            <p:nvPr/>
          </p:nvSpPr>
          <p:spPr>
            <a:xfrm>
              <a:off x="5299587" y="2340075"/>
              <a:ext cx="1320727" cy="521103"/>
            </a:xfrm>
            <a:prstGeom prst="flowChartMagneticDisk">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ko-KR" altLang="en-US" dirty="0"/>
            </a:p>
          </p:txBody>
        </p:sp>
        <p:sp>
          <p:nvSpPr>
            <p:cNvPr id="7" name="순서도: 자기 디스크 6">
              <a:extLst>
                <a:ext uri="{FF2B5EF4-FFF2-40B4-BE49-F238E27FC236}">
                  <a16:creationId xmlns:a16="http://schemas.microsoft.com/office/drawing/2014/main" id="{AC0C4C74-F904-3E53-99A6-9212904257EB}"/>
                </a:ext>
              </a:extLst>
            </p:cNvPr>
            <p:cNvSpPr/>
            <p:nvPr/>
          </p:nvSpPr>
          <p:spPr>
            <a:xfrm>
              <a:off x="5299585" y="2010692"/>
              <a:ext cx="1320726" cy="521103"/>
            </a:xfrm>
            <a:prstGeom prst="flowChartMagneticDisk">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ko-KR" altLang="en-US" dirty="0"/>
            </a:p>
          </p:txBody>
        </p:sp>
        <p:sp>
          <p:nvSpPr>
            <p:cNvPr id="8" name="순서도: 자기 디스크 7">
              <a:extLst>
                <a:ext uri="{FF2B5EF4-FFF2-40B4-BE49-F238E27FC236}">
                  <a16:creationId xmlns:a16="http://schemas.microsoft.com/office/drawing/2014/main" id="{FA0B8FB5-8BFA-60AD-5205-4AAE03E3469F}"/>
                </a:ext>
              </a:extLst>
            </p:cNvPr>
            <p:cNvSpPr/>
            <p:nvPr/>
          </p:nvSpPr>
          <p:spPr>
            <a:xfrm>
              <a:off x="5304205" y="1670551"/>
              <a:ext cx="1320727" cy="521103"/>
            </a:xfrm>
            <a:prstGeom prst="flowChartMagneticDisk">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ko-KR" altLang="en-US" dirty="0"/>
            </a:p>
          </p:txBody>
        </p:sp>
      </p:grpSp>
      <p:sp>
        <p:nvSpPr>
          <p:cNvPr id="14" name="TextBox 13">
            <a:extLst>
              <a:ext uri="{FF2B5EF4-FFF2-40B4-BE49-F238E27FC236}">
                <a16:creationId xmlns:a16="http://schemas.microsoft.com/office/drawing/2014/main" id="{CD45045F-0B56-EA58-9463-1D1588485E64}"/>
              </a:ext>
            </a:extLst>
          </p:cNvPr>
          <p:cNvSpPr txBox="1"/>
          <p:nvPr/>
        </p:nvSpPr>
        <p:spPr>
          <a:xfrm>
            <a:off x="4126805" y="3270752"/>
            <a:ext cx="934903" cy="369332"/>
          </a:xfrm>
          <a:prstGeom prst="rect">
            <a:avLst/>
          </a:prstGeom>
          <a:noFill/>
        </p:spPr>
        <p:txBody>
          <a:bodyPr wrap="square" rtlCol="0">
            <a:spAutoFit/>
          </a:bodyPr>
          <a:lstStyle/>
          <a:p>
            <a:r>
              <a:rPr lang="en-US" altLang="ko-KR" dirty="0">
                <a:solidFill>
                  <a:schemeClr val="bg1"/>
                </a:solidFill>
              </a:rPr>
              <a:t>H2 DB</a:t>
            </a:r>
            <a:endParaRPr lang="ko-KR" altLang="en-US" dirty="0">
              <a:solidFill>
                <a:schemeClr val="bg1"/>
              </a:solidFill>
            </a:endParaRPr>
          </a:p>
        </p:txBody>
      </p:sp>
      <p:sp>
        <p:nvSpPr>
          <p:cNvPr id="15" name="직사각형 14">
            <a:extLst>
              <a:ext uri="{FF2B5EF4-FFF2-40B4-BE49-F238E27FC236}">
                <a16:creationId xmlns:a16="http://schemas.microsoft.com/office/drawing/2014/main" id="{17CB3F73-FE7D-1A92-4324-A059957FBAD7}"/>
              </a:ext>
            </a:extLst>
          </p:cNvPr>
          <p:cNvSpPr/>
          <p:nvPr/>
        </p:nvSpPr>
        <p:spPr>
          <a:xfrm>
            <a:off x="3419200" y="2112597"/>
            <a:ext cx="749562" cy="71129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ko-KR" altLang="en-US" dirty="0"/>
              <a:t>회원</a:t>
            </a:r>
            <a:endParaRPr lang="en-US" altLang="ko-KR" dirty="0"/>
          </a:p>
          <a:p>
            <a:pPr algn="ctr"/>
            <a:r>
              <a:rPr lang="ko-KR" altLang="en-US" dirty="0"/>
              <a:t>정보</a:t>
            </a:r>
          </a:p>
        </p:txBody>
      </p:sp>
    </p:spTree>
    <p:extLst>
      <p:ext uri="{BB962C8B-B14F-4D97-AF65-F5344CB8AC3E}">
        <p14:creationId xmlns:p14="http://schemas.microsoft.com/office/powerpoint/2010/main" val="24774070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anim calcmode="lin" valueType="num">
                                      <p:cBhvr>
                                        <p:cTn id="8" dur="250" fill="hold"/>
                                        <p:tgtEl>
                                          <p:spTgt spid="13"/>
                                        </p:tgtEl>
                                        <p:attrNameLst>
                                          <p:attrName>ppt_x</p:attrName>
                                        </p:attrNameLst>
                                      </p:cBhvr>
                                      <p:tavLst>
                                        <p:tav tm="0">
                                          <p:val>
                                            <p:strVal val="#ppt_x"/>
                                          </p:val>
                                        </p:tav>
                                        <p:tav tm="100000">
                                          <p:val>
                                            <p:strVal val="#ppt_x"/>
                                          </p:val>
                                        </p:tav>
                                      </p:tavLst>
                                    </p:anim>
                                    <p:anim calcmode="lin" valueType="num">
                                      <p:cBhvr>
                                        <p:cTn id="9" dur="25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5641953-06F4-80B0-0BE0-4761E0323544}"/>
              </a:ext>
            </a:extLst>
          </p:cNvPr>
          <p:cNvSpPr>
            <a:spLocks noGrp="1"/>
          </p:cNvSpPr>
          <p:nvPr>
            <p:ph type="title"/>
          </p:nvPr>
        </p:nvSpPr>
        <p:spPr>
          <a:xfrm>
            <a:off x="429767" y="1810512"/>
            <a:ext cx="9294336" cy="4562856"/>
          </a:xfrm>
        </p:spPr>
        <p:txBody>
          <a:bodyPr anchor="b">
            <a:normAutofit/>
          </a:bodyPr>
          <a:lstStyle/>
          <a:p>
            <a:r>
              <a:rPr lang="ko-KR" altLang="en-US" dirty="0"/>
              <a:t>위상 공간 시각화와 </a:t>
            </a:r>
            <a:br>
              <a:rPr lang="en-US" altLang="ko-KR" dirty="0"/>
            </a:br>
            <a:r>
              <a:rPr lang="ko-KR" altLang="en-US" dirty="0"/>
              <a:t>주요국의 궤적 비교</a:t>
            </a:r>
          </a:p>
        </p:txBody>
      </p:sp>
      <p:sp>
        <p:nvSpPr>
          <p:cNvPr id="7" name="Text Placeholder 2">
            <a:extLst>
              <a:ext uri="{FF2B5EF4-FFF2-40B4-BE49-F238E27FC236}">
                <a16:creationId xmlns:a16="http://schemas.microsoft.com/office/drawing/2014/main" id="{DDBA4E0B-1CB1-503C-0218-F551E7AD8269}"/>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21926838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6946486-E602-A4CF-199C-D0B3337D0FF1}"/>
              </a:ext>
            </a:extLst>
          </p:cNvPr>
          <p:cNvSpPr>
            <a:spLocks noGrp="1"/>
          </p:cNvSpPr>
          <p:nvPr>
            <p:ph type="title"/>
          </p:nvPr>
        </p:nvSpPr>
        <p:spPr>
          <a:xfrm>
            <a:off x="429768" y="640080"/>
            <a:ext cx="11155680" cy="970463"/>
          </a:xfrm>
        </p:spPr>
        <p:txBody>
          <a:bodyPr vert="horz" lIns="91440" tIns="45720" rIns="91440" bIns="45720" rtlCol="0" anchor="ctr">
            <a:normAutofit/>
          </a:bodyPr>
          <a:lstStyle/>
          <a:p>
            <a:r>
              <a:rPr lang="ko-KR" altLang="en-US" b="0" kern="1200" dirty="0">
                <a:latin typeface="+mj-lt"/>
                <a:ea typeface="+mj-ea"/>
                <a:cs typeface="+mj-cs"/>
              </a:rPr>
              <a:t>전체 궤적</a:t>
            </a:r>
            <a:r>
              <a:rPr lang="en-US" altLang="ko-KR" b="0" kern="1200" dirty="0">
                <a:latin typeface="+mj-lt"/>
                <a:ea typeface="+mj-ea"/>
                <a:cs typeface="+mj-cs"/>
              </a:rPr>
              <a:t>: </a:t>
            </a:r>
            <a:r>
              <a:rPr lang="ko-KR" altLang="en-US" b="0" kern="1200" dirty="0">
                <a:latin typeface="+mj-lt"/>
                <a:ea typeface="+mj-ea"/>
                <a:cs typeface="+mj-cs"/>
              </a:rPr>
              <a:t>미국</a:t>
            </a:r>
            <a:r>
              <a:rPr lang="en-US" altLang="ko-KR" b="0" kern="1200" dirty="0">
                <a:latin typeface="+mj-lt"/>
                <a:ea typeface="+mj-ea"/>
                <a:cs typeface="+mj-cs"/>
              </a:rPr>
              <a:t>, </a:t>
            </a:r>
            <a:r>
              <a:rPr lang="ko-KR" altLang="en-US" b="0" kern="1200" dirty="0">
                <a:latin typeface="+mj-lt"/>
                <a:ea typeface="+mj-ea"/>
                <a:cs typeface="+mj-cs"/>
              </a:rPr>
              <a:t>독일</a:t>
            </a:r>
            <a:r>
              <a:rPr lang="en-US" altLang="ko-KR" b="0" kern="1200" dirty="0">
                <a:latin typeface="+mj-lt"/>
                <a:ea typeface="+mj-ea"/>
                <a:cs typeface="+mj-cs"/>
              </a:rPr>
              <a:t>, </a:t>
            </a:r>
            <a:r>
              <a:rPr lang="ko-KR" altLang="en-US" b="0" kern="1200" dirty="0">
                <a:latin typeface="+mj-lt"/>
                <a:ea typeface="+mj-ea"/>
                <a:cs typeface="+mj-cs"/>
              </a:rPr>
              <a:t>중국</a:t>
            </a:r>
            <a:r>
              <a:rPr lang="en-US" altLang="ko-KR" b="0" kern="1200" dirty="0">
                <a:latin typeface="+mj-lt"/>
                <a:ea typeface="+mj-ea"/>
                <a:cs typeface="+mj-cs"/>
              </a:rPr>
              <a:t>, </a:t>
            </a:r>
            <a:r>
              <a:rPr lang="ko-KR" altLang="en-US" b="0" kern="1200" dirty="0">
                <a:latin typeface="+mj-lt"/>
                <a:ea typeface="+mj-ea"/>
                <a:cs typeface="+mj-cs"/>
              </a:rPr>
              <a:t>한국의 분포와 특이점</a:t>
            </a:r>
          </a:p>
        </p:txBody>
      </p:sp>
      <p:sp>
        <p:nvSpPr>
          <p:cNvPr id="5" name="TextBox 4">
            <a:extLst>
              <a:ext uri="{FF2B5EF4-FFF2-40B4-BE49-F238E27FC236}">
                <a16:creationId xmlns:a16="http://schemas.microsoft.com/office/drawing/2014/main" id="{DD393B78-A566-44AB-AEB2-59860BD4746B}"/>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87768" y="1828800"/>
            <a:ext cx="4297680" cy="4428871"/>
          </a:xfrm>
          <a:prstGeom prst="rect">
            <a:avLst/>
          </a:prstGeom>
        </p:spPr>
        <p:txBody>
          <a:bodyPr>
            <a:normAutofit/>
          </a:bodyPr>
          <a:lstStyle/>
          <a:p>
            <a:pPr marL="0" indent="0" latinLnBrk="0">
              <a:spcBef>
                <a:spcPts val="2500"/>
              </a:spcBef>
              <a:spcAft>
                <a:spcPts val="600"/>
              </a:spcAft>
              <a:buFont typeface="Arial" panose="020B0604020202020204" pitchFamily="34" charset="0"/>
              <a:buNone/>
            </a:pPr>
            <a:r>
              <a:rPr lang="ko-KR" altLang="en-US" sz="1400" b="1" dirty="0"/>
              <a:t>다양한 분포 패턴</a:t>
            </a:r>
          </a:p>
          <a:p>
            <a:pPr marL="0" lvl="1" indent="0" latinLnBrk="0">
              <a:spcBef>
                <a:spcPts val="1000"/>
              </a:spcBef>
              <a:spcAft>
                <a:spcPts val="600"/>
              </a:spcAft>
              <a:buFont typeface="Arial" panose="020B0604020202020204" pitchFamily="34" charset="0"/>
              <a:buNone/>
            </a:pPr>
            <a:r>
              <a:rPr lang="ko-KR" altLang="en-US" sz="1400" dirty="0"/>
              <a:t>미국</a:t>
            </a:r>
            <a:r>
              <a:rPr lang="en-US" altLang="ko-KR" sz="1400" dirty="0"/>
              <a:t>, </a:t>
            </a:r>
            <a:r>
              <a:rPr lang="ko-KR" altLang="en-US" sz="1400" dirty="0"/>
              <a:t>독일</a:t>
            </a:r>
            <a:r>
              <a:rPr lang="en-US" altLang="ko-KR" sz="1400" dirty="0"/>
              <a:t>, </a:t>
            </a:r>
            <a:r>
              <a:rPr lang="ko-KR" altLang="en-US" sz="1400" dirty="0"/>
              <a:t>중국</a:t>
            </a:r>
            <a:r>
              <a:rPr lang="en-US" altLang="ko-KR" sz="1400" dirty="0"/>
              <a:t>, </a:t>
            </a:r>
            <a:r>
              <a:rPr lang="ko-KR" altLang="en-US" sz="1400" dirty="0"/>
              <a:t>한국을 비롯한 각 지역에서 차출한 주요국들은 위상 공간 내에서 서로 다른 데이터 분포를 보여줍니다</a:t>
            </a:r>
            <a:r>
              <a:rPr lang="en-US" altLang="ko-KR" sz="1400" dirty="0"/>
              <a:t>.</a:t>
            </a:r>
          </a:p>
          <a:p>
            <a:pPr marL="0" indent="0" latinLnBrk="0">
              <a:spcBef>
                <a:spcPts val="2500"/>
              </a:spcBef>
              <a:spcAft>
                <a:spcPts val="600"/>
              </a:spcAft>
              <a:buFont typeface="Arial" panose="020B0604020202020204" pitchFamily="34" charset="0"/>
              <a:buNone/>
            </a:pPr>
            <a:r>
              <a:rPr lang="ko-KR" altLang="en-US" sz="1400" b="1" dirty="0"/>
              <a:t>독특한 궤적 특성</a:t>
            </a:r>
          </a:p>
          <a:p>
            <a:pPr marL="0" lvl="1" indent="0" latinLnBrk="0">
              <a:spcBef>
                <a:spcPts val="1000"/>
              </a:spcBef>
              <a:spcAft>
                <a:spcPts val="600"/>
              </a:spcAft>
              <a:buFont typeface="Arial" panose="020B0604020202020204" pitchFamily="34" charset="0"/>
              <a:buNone/>
            </a:pPr>
            <a:r>
              <a:rPr lang="ko-KR" altLang="en-US" sz="1400" dirty="0"/>
              <a:t>각 국가는 성장 모델별로 특이한 궤적을 나타내어 고유한 구조를 드러냅니다</a:t>
            </a:r>
            <a:r>
              <a:rPr lang="en-US" altLang="ko-KR" sz="1400" dirty="0"/>
              <a:t>.</a:t>
            </a:r>
          </a:p>
          <a:p>
            <a:pPr marL="0" indent="0" latinLnBrk="0">
              <a:spcBef>
                <a:spcPts val="2500"/>
              </a:spcBef>
              <a:spcAft>
                <a:spcPts val="600"/>
              </a:spcAft>
              <a:buFont typeface="Arial" panose="020B0604020202020204" pitchFamily="34" charset="0"/>
              <a:buNone/>
            </a:pPr>
            <a:r>
              <a:rPr lang="ko-KR" altLang="en-US" sz="1400" b="1" dirty="0"/>
              <a:t>각 항목 설명 </a:t>
            </a:r>
          </a:p>
          <a:p>
            <a:pPr marL="0" lvl="1" indent="0" latinLnBrk="0">
              <a:lnSpc>
                <a:spcPct val="10000"/>
              </a:lnSpc>
              <a:spcBef>
                <a:spcPts val="1000"/>
              </a:spcBef>
              <a:spcAft>
                <a:spcPts val="600"/>
              </a:spcAft>
              <a:buFont typeface="Arial" panose="020B0604020202020204" pitchFamily="34" charset="0"/>
              <a:buNone/>
            </a:pPr>
            <a:r>
              <a:rPr lang="en-US" altLang="ko-KR" sz="1400" dirty="0"/>
              <a:t>X : </a:t>
            </a:r>
            <a:r>
              <a:rPr lang="ko-KR" altLang="en-US" sz="1400" b="1" dirty="0"/>
              <a:t>민간신용 </a:t>
            </a:r>
            <a:r>
              <a:rPr lang="en-US" altLang="ko-KR" sz="1400" b="1" dirty="0"/>
              <a:t>/ GDP</a:t>
            </a:r>
            <a:r>
              <a:rPr lang="en-US" altLang="ko-KR" sz="1400" dirty="0"/>
              <a:t>    (</a:t>
            </a:r>
            <a:r>
              <a:rPr lang="ko-KR" altLang="en-US" sz="1400" dirty="0"/>
              <a:t>국가의 금융자본화 정도</a:t>
            </a:r>
            <a:r>
              <a:rPr lang="en-US" altLang="ko-KR" sz="1400" dirty="0"/>
              <a:t>)</a:t>
            </a:r>
          </a:p>
          <a:p>
            <a:pPr marL="0" lvl="1" indent="0" latinLnBrk="0">
              <a:lnSpc>
                <a:spcPct val="10000"/>
              </a:lnSpc>
              <a:spcBef>
                <a:spcPts val="1000"/>
              </a:spcBef>
              <a:spcAft>
                <a:spcPts val="600"/>
              </a:spcAft>
              <a:buFont typeface="Arial" panose="020B0604020202020204" pitchFamily="34" charset="0"/>
              <a:buNone/>
            </a:pPr>
            <a:r>
              <a:rPr lang="en-US" altLang="ko-KR" sz="1400" dirty="0"/>
              <a:t>Y : </a:t>
            </a:r>
            <a:r>
              <a:rPr lang="ko-KR" altLang="en-US" sz="1400" b="1" dirty="0"/>
              <a:t>설비투자 </a:t>
            </a:r>
            <a:r>
              <a:rPr lang="en-US" altLang="ko-KR" sz="1400" b="1" dirty="0"/>
              <a:t>/ GDP    </a:t>
            </a:r>
            <a:r>
              <a:rPr lang="en-US" altLang="ko-KR" sz="1400" dirty="0"/>
              <a:t>(</a:t>
            </a:r>
            <a:r>
              <a:rPr lang="ko-KR" altLang="en-US" sz="1400" dirty="0"/>
              <a:t>자본의 설비투자 정도</a:t>
            </a:r>
            <a:r>
              <a:rPr lang="en-US" altLang="ko-KR" sz="1400" dirty="0"/>
              <a:t>)</a:t>
            </a:r>
            <a:endParaRPr lang="en-US" altLang="ko-KR" sz="1400" b="1" dirty="0"/>
          </a:p>
          <a:p>
            <a:pPr marL="0" lvl="1" indent="0" latinLnBrk="0">
              <a:lnSpc>
                <a:spcPct val="10000"/>
              </a:lnSpc>
              <a:spcBef>
                <a:spcPts val="1000"/>
              </a:spcBef>
              <a:spcAft>
                <a:spcPts val="600"/>
              </a:spcAft>
              <a:buFont typeface="Arial" panose="020B0604020202020204" pitchFamily="34" charset="0"/>
              <a:buNone/>
            </a:pPr>
            <a:r>
              <a:rPr lang="ko-KR" altLang="en-US" sz="1400" dirty="0"/>
              <a:t>점의 크기 </a:t>
            </a:r>
            <a:r>
              <a:rPr lang="en-US" altLang="ko-KR" sz="1400" dirty="0"/>
              <a:t>: </a:t>
            </a:r>
            <a:r>
              <a:rPr lang="ko-KR" altLang="en-US" sz="1400" b="1" dirty="0"/>
              <a:t>시가총액    </a:t>
            </a:r>
            <a:r>
              <a:rPr lang="en-US" altLang="ko-KR" sz="1400" dirty="0"/>
              <a:t>(</a:t>
            </a:r>
            <a:r>
              <a:rPr lang="ko-KR" altLang="en-US" sz="1400" dirty="0"/>
              <a:t>민간 경제의 규모</a:t>
            </a:r>
            <a:r>
              <a:rPr lang="en-US" altLang="ko-KR" sz="1400" dirty="0"/>
              <a:t>)</a:t>
            </a:r>
            <a:endParaRPr lang="en-US" altLang="ko-KR" sz="1400" b="1" dirty="0"/>
          </a:p>
          <a:p>
            <a:pPr marL="0" lvl="1" indent="0" latinLnBrk="0">
              <a:lnSpc>
                <a:spcPct val="10000"/>
              </a:lnSpc>
              <a:spcBef>
                <a:spcPts val="1000"/>
              </a:spcBef>
              <a:spcAft>
                <a:spcPts val="600"/>
              </a:spcAft>
              <a:buFont typeface="Arial" panose="020B0604020202020204" pitchFamily="34" charset="0"/>
              <a:buNone/>
            </a:pPr>
            <a:r>
              <a:rPr lang="ko-KR" altLang="en-US" sz="1400" dirty="0"/>
              <a:t>선의 색 </a:t>
            </a:r>
            <a:r>
              <a:rPr lang="en-US" altLang="ko-KR" sz="1400" dirty="0"/>
              <a:t>: </a:t>
            </a:r>
            <a:r>
              <a:rPr lang="ko-KR" altLang="en-US" sz="1400" b="1" dirty="0"/>
              <a:t>가계부채 위험성    </a:t>
            </a:r>
            <a:r>
              <a:rPr lang="en-US" altLang="ko-KR" sz="1400" dirty="0"/>
              <a:t>(</a:t>
            </a:r>
            <a:r>
              <a:rPr lang="ko-KR" altLang="en-US" sz="1400" dirty="0"/>
              <a:t>가계 의존성</a:t>
            </a:r>
            <a:r>
              <a:rPr lang="en-US" altLang="ko-KR" sz="1400" dirty="0"/>
              <a:t>)</a:t>
            </a:r>
            <a:endParaRPr lang="en-US" altLang="ko-KR" sz="1400" b="1" dirty="0"/>
          </a:p>
        </p:txBody>
      </p:sp>
      <p:pic>
        <p:nvPicPr>
          <p:cNvPr id="26" name="그림 개체 틀 25" descr="텍스트, 스크린샷, 라인, 그래프이(가) 표시된 사진&#10;&#10;AI 생성 콘텐츠는 정확하지 않을 수 있습니다.">
            <a:extLst>
              <a:ext uri="{FF2B5EF4-FFF2-40B4-BE49-F238E27FC236}">
                <a16:creationId xmlns:a16="http://schemas.microsoft.com/office/drawing/2014/main" id="{EBE56D60-DE27-A211-1A8F-4A3B17033F6F}"/>
              </a:ext>
            </a:extLst>
          </p:cNvPr>
          <p:cNvPicPr>
            <a:picLocks noGrp="1" noChangeAspect="1"/>
          </p:cNvPicPr>
          <p:nvPr>
            <p:ph type="pic" sz="quarter" idx="13"/>
          </p:nvPr>
        </p:nvPicPr>
        <p:blipFill>
          <a:blip r:embed="rId3"/>
          <a:srcRect l="1455" r="1455"/>
          <a:stretch/>
        </p:blipFill>
        <p:spPr>
          <a:xfrm>
            <a:off x="430213" y="1828800"/>
            <a:ext cx="6858000" cy="4425950"/>
          </a:xfrm>
          <a:custGeom>
            <a:avLst/>
            <a:gdLst>
              <a:gd name="connsiteX0" fmla="*/ 325421 w 6450717"/>
              <a:gd name="connsiteY0" fmla="*/ 0 h 4425696"/>
              <a:gd name="connsiteX1" fmla="*/ 6125296 w 6450717"/>
              <a:gd name="connsiteY1" fmla="*/ 0 h 4425696"/>
              <a:gd name="connsiteX2" fmla="*/ 6450717 w 6450717"/>
              <a:gd name="connsiteY2" fmla="*/ 325421 h 4425696"/>
              <a:gd name="connsiteX3" fmla="*/ 6450717 w 6450717"/>
              <a:gd name="connsiteY3" fmla="*/ 4100275 h 4425696"/>
              <a:gd name="connsiteX4" fmla="*/ 6125296 w 6450717"/>
              <a:gd name="connsiteY4" fmla="*/ 4425696 h 4425696"/>
              <a:gd name="connsiteX5" fmla="*/ 325421 w 6450717"/>
              <a:gd name="connsiteY5" fmla="*/ 4425696 h 4425696"/>
              <a:gd name="connsiteX6" fmla="*/ 0 w 6450717"/>
              <a:gd name="connsiteY6" fmla="*/ 4100275 h 4425696"/>
              <a:gd name="connsiteX7" fmla="*/ 0 w 6450717"/>
              <a:gd name="connsiteY7" fmla="*/ 325421 h 4425696"/>
              <a:gd name="connsiteX8" fmla="*/ 325421 w 6450717"/>
              <a:gd name="connsiteY8" fmla="*/ 0 h 442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0717" h="4425696">
                <a:moveTo>
                  <a:pt x="325421" y="0"/>
                </a:moveTo>
                <a:lnTo>
                  <a:pt x="6125296" y="0"/>
                </a:lnTo>
                <a:cubicBezTo>
                  <a:pt x="6305021" y="0"/>
                  <a:pt x="6450717" y="145696"/>
                  <a:pt x="6450717" y="325421"/>
                </a:cubicBezTo>
                <a:lnTo>
                  <a:pt x="6450717" y="4100275"/>
                </a:lnTo>
                <a:cubicBezTo>
                  <a:pt x="6450717" y="4280000"/>
                  <a:pt x="6305021" y="4425696"/>
                  <a:pt x="6125296" y="4425696"/>
                </a:cubicBezTo>
                <a:lnTo>
                  <a:pt x="325421" y="4425696"/>
                </a:lnTo>
                <a:cubicBezTo>
                  <a:pt x="145696" y="4425696"/>
                  <a:pt x="0" y="4280000"/>
                  <a:pt x="0" y="4100275"/>
                </a:cubicBezTo>
                <a:lnTo>
                  <a:pt x="0" y="325421"/>
                </a:lnTo>
                <a:cubicBezTo>
                  <a:pt x="0" y="145696"/>
                  <a:pt x="145696" y="0"/>
                  <a:pt x="325421" y="0"/>
                </a:cubicBezTo>
                <a:close/>
              </a:path>
            </a:pathLst>
          </a:custGeom>
          <a:blipFill>
            <a:blip r:embed="rId4"/>
            <a:stretch>
              <a:fillRect/>
            </a:stretch>
          </a:blipFill>
        </p:spPr>
      </p:pic>
    </p:spTree>
    <p:extLst>
      <p:ext uri="{BB962C8B-B14F-4D97-AF65-F5344CB8AC3E}">
        <p14:creationId xmlns:p14="http://schemas.microsoft.com/office/powerpoint/2010/main" val="3919771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9B7A0AB-84EA-C04A-4D9C-063D5BAB0A2A}"/>
              </a:ext>
            </a:extLst>
          </p:cNvPr>
          <p:cNvSpPr>
            <a:spLocks noGrp="1"/>
          </p:cNvSpPr>
          <p:nvPr>
            <p:ph type="title"/>
          </p:nvPr>
        </p:nvSpPr>
        <p:spPr>
          <a:xfrm>
            <a:off x="7491296" y="539496"/>
            <a:ext cx="4389120" cy="1527048"/>
          </a:xfrm>
        </p:spPr>
        <p:txBody>
          <a:bodyPr vert="horz" lIns="91440" tIns="45720" rIns="91440" bIns="45720" rtlCol="0" anchor="b">
            <a:normAutofit/>
          </a:bodyPr>
          <a:lstStyle/>
          <a:p>
            <a:r>
              <a:rPr lang="ko-KR" altLang="en-US" b="0" kern="1200" dirty="0">
                <a:latin typeface="+mj-lt"/>
                <a:ea typeface="+mj-ea"/>
                <a:cs typeface="+mj-cs"/>
              </a:rPr>
              <a:t>미국과 독일</a:t>
            </a:r>
            <a:r>
              <a:rPr lang="en-US" altLang="ko-KR" b="0" kern="1200" dirty="0">
                <a:latin typeface="+mj-lt"/>
                <a:ea typeface="+mj-ea"/>
                <a:cs typeface="+mj-cs"/>
              </a:rPr>
              <a:t>: </a:t>
            </a:r>
            <a:r>
              <a:rPr lang="ko-KR" altLang="en-US" b="0" kern="1200" dirty="0">
                <a:latin typeface="+mj-lt"/>
                <a:ea typeface="+mj-ea"/>
                <a:cs typeface="+mj-cs"/>
              </a:rPr>
              <a:t>서구 모델의 구조적 차이</a:t>
            </a:r>
          </a:p>
        </p:txBody>
      </p:sp>
      <p:pic>
        <p:nvPicPr>
          <p:cNvPr id="4" name="내용 개체 틀 3" descr="흐릿한 금융 주식 시장 데이터와 그래프">
            <a:extLst>
              <a:ext uri="{FF2B5EF4-FFF2-40B4-BE49-F238E27FC236}">
                <a16:creationId xmlns:a16="http://schemas.microsoft.com/office/drawing/2014/main" id="{4CE24E60-051B-403D-873D-C65D360E8D7C}"/>
              </a:ext>
            </a:extLst>
          </p:cNvPr>
          <p:cNvPicPr>
            <a:picLocks noGrp="1" noChangeAspect="1"/>
          </p:cNvPicPr>
          <p:nvPr>
            <p:ph type="pic" sz="quarter" idx="13"/>
          </p:nvPr>
        </p:nvPicPr>
        <p:blipFill>
          <a:blip r:embed="rId3"/>
          <a:srcRect l="24248" t="24040" r="7152" b="43341"/>
          <a:stretch>
            <a:fillRect/>
          </a:stretch>
        </p:blipFill>
        <p:spPr>
          <a:xfrm>
            <a:off x="430213" y="342903"/>
            <a:ext cx="6858000" cy="1527048"/>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F64E488F-2263-4A4D-BD6C-30AB3633E575}"/>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491296" y="2276856"/>
            <a:ext cx="4389120" cy="4041648"/>
          </a:xfrm>
          <a:prstGeom prst="rect">
            <a:avLst/>
          </a:prstGeom>
        </p:spPr>
        <p:txBody>
          <a:bodyPr>
            <a:normAutofit/>
          </a:bodyPr>
          <a:lstStyle/>
          <a:p>
            <a:pPr marL="0" indent="0" latinLnBrk="0">
              <a:spcBef>
                <a:spcPts val="2500"/>
              </a:spcBef>
              <a:spcAft>
                <a:spcPts val="600"/>
              </a:spcAft>
              <a:buFont typeface="Arial" panose="020B0604020202020204" pitchFamily="34" charset="0"/>
              <a:buNone/>
            </a:pPr>
            <a:r>
              <a:rPr lang="ko-KR" altLang="en-US" sz="1400" b="1" dirty="0"/>
              <a:t>미국의 혁신 중심 모델</a:t>
            </a:r>
          </a:p>
          <a:p>
            <a:pPr marL="0" lvl="1" indent="0" latinLnBrk="0">
              <a:spcBef>
                <a:spcPts val="1000"/>
              </a:spcBef>
              <a:spcAft>
                <a:spcPts val="600"/>
              </a:spcAft>
              <a:buFont typeface="Arial" panose="020B0604020202020204" pitchFamily="34" charset="0"/>
              <a:buNone/>
            </a:pPr>
            <a:r>
              <a:rPr lang="ko-KR" altLang="en-US" sz="1400" dirty="0"/>
              <a:t>미국 모델은 금융화가 심화되었으나 생산적 투자로는 거의 향하지 않습니다</a:t>
            </a:r>
            <a:r>
              <a:rPr lang="en-US" altLang="ko-KR" sz="1400" dirty="0"/>
              <a:t>.</a:t>
            </a:r>
          </a:p>
          <a:p>
            <a:pPr marL="0" lvl="1" indent="0" latinLnBrk="0">
              <a:spcBef>
                <a:spcPts val="1000"/>
              </a:spcBef>
              <a:spcAft>
                <a:spcPts val="600"/>
              </a:spcAft>
              <a:buFont typeface="Arial" panose="020B0604020202020204" pitchFamily="34" charset="0"/>
              <a:buNone/>
            </a:pPr>
            <a:r>
              <a:rPr lang="ko-KR" altLang="en-US" sz="1400" b="1" dirty="0"/>
              <a:t>독일의 안정적 생산 모델</a:t>
            </a:r>
          </a:p>
          <a:p>
            <a:pPr marL="0" lvl="1" indent="0" latinLnBrk="0">
              <a:spcBef>
                <a:spcPts val="1000"/>
              </a:spcBef>
              <a:spcAft>
                <a:spcPts val="600"/>
              </a:spcAft>
              <a:buFont typeface="Arial" panose="020B0604020202020204" pitchFamily="34" charset="0"/>
              <a:buNone/>
            </a:pPr>
            <a:r>
              <a:rPr lang="ko-KR" altLang="en-US" sz="1400" dirty="0"/>
              <a:t>독일 모델은 금융이 아닌 소상공인과 중소기업 생산 기반과 안정적인 산업 구조에 중점을 둡니다</a:t>
            </a:r>
            <a:r>
              <a:rPr lang="en-US" altLang="ko-KR" sz="1400" dirty="0"/>
              <a:t>.</a:t>
            </a:r>
          </a:p>
          <a:p>
            <a:pPr marL="0" indent="0" latinLnBrk="0">
              <a:spcBef>
                <a:spcPts val="2500"/>
              </a:spcBef>
              <a:spcAft>
                <a:spcPts val="600"/>
              </a:spcAft>
              <a:buFont typeface="Arial" panose="020B0604020202020204" pitchFamily="34" charset="0"/>
              <a:buNone/>
            </a:pPr>
            <a:r>
              <a:rPr lang="ko-KR" altLang="en-US" sz="1400" b="1" dirty="0"/>
              <a:t>금융과 실물 투자 균형</a:t>
            </a:r>
          </a:p>
          <a:p>
            <a:pPr marL="0" lvl="1" indent="0" latinLnBrk="0">
              <a:spcBef>
                <a:spcPts val="1000"/>
              </a:spcBef>
              <a:spcAft>
                <a:spcPts val="600"/>
              </a:spcAft>
              <a:buFont typeface="Arial" panose="020B0604020202020204" pitchFamily="34" charset="0"/>
              <a:buNone/>
            </a:pPr>
            <a:r>
              <a:rPr lang="ko-KR" altLang="en-US" sz="1400" dirty="0"/>
              <a:t>두 국가의 차이는 금융자본의 확대 자체에 대한 접근 방식에 있습니다</a:t>
            </a:r>
            <a:r>
              <a:rPr lang="en-US" altLang="ko-KR" sz="1400" dirty="0"/>
              <a:t>.</a:t>
            </a:r>
          </a:p>
        </p:txBody>
      </p:sp>
      <p:pic>
        <p:nvPicPr>
          <p:cNvPr id="16" name="그림 개체 틀 25" descr="텍스트, 스크린샷, 라인, 그래프이(가) 표시된 사진&#10;&#10;AI 생성 콘텐츠는 정확하지 않을 수 있습니다.">
            <a:extLst>
              <a:ext uri="{FF2B5EF4-FFF2-40B4-BE49-F238E27FC236}">
                <a16:creationId xmlns:a16="http://schemas.microsoft.com/office/drawing/2014/main" id="{B75492ED-D0A5-DE79-F197-4DA9124AD005}"/>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39000"/>
                    </a14:imgEffect>
                  </a14:imgLayer>
                </a14:imgProps>
              </a:ext>
            </a:extLst>
          </a:blip>
          <a:srcRect l="1455" r="1455"/>
          <a:stretch/>
        </p:blipFill>
        <p:spPr>
          <a:xfrm>
            <a:off x="430213" y="1828800"/>
            <a:ext cx="6858000" cy="4425950"/>
          </a:xfrm>
          <a:prstGeom prst="rect">
            <a:avLst/>
          </a:prstGeom>
          <a:noFill/>
          <a:ln>
            <a:noFill/>
          </a:ln>
          <a:effectLst>
            <a:outerShdw blurRad="292100" dist="139700" dir="2700000" algn="tl" rotWithShape="0">
              <a:srgbClr val="333333">
                <a:alpha val="65000"/>
              </a:srgbClr>
            </a:outerShdw>
          </a:effectLst>
        </p:spPr>
      </p:pic>
      <p:pic>
        <p:nvPicPr>
          <p:cNvPr id="21" name="그림 개체 틀 25" descr="텍스트, 스크린샷, 라인, 그래프이(가) 표시된 사진">
            <a:extLst>
              <a:ext uri="{FF2B5EF4-FFF2-40B4-BE49-F238E27FC236}">
                <a16:creationId xmlns:a16="http://schemas.microsoft.com/office/drawing/2014/main" id="{4FF3392C-07F4-9559-7462-12A54390542F}"/>
              </a:ext>
            </a:extLst>
          </p:cNvPr>
          <p:cNvPicPr>
            <a:picLocks noChangeAspect="1"/>
          </p:cNvPicPr>
          <p:nvPr/>
        </p:nvPicPr>
        <p:blipFill>
          <a:blip r:embed="rId6"/>
          <a:srcRect l="68582" t="58870" r="9147" b="25103"/>
          <a:stretch>
            <a:fillRect/>
          </a:stretch>
        </p:blipFill>
        <p:spPr>
          <a:xfrm>
            <a:off x="5171768" y="4434347"/>
            <a:ext cx="1573162" cy="709357"/>
          </a:xfrm>
          <a:prstGeom prst="rect">
            <a:avLst/>
          </a:prstGeom>
          <a:ln>
            <a:noFill/>
          </a:ln>
          <a:effectLst>
            <a:outerShdw blurRad="292100" dist="139700" dir="2700000" algn="tl" rotWithShape="0">
              <a:srgbClr val="333333">
                <a:alpha val="65000"/>
              </a:srgbClr>
            </a:outerShdw>
          </a:effectLst>
        </p:spPr>
      </p:pic>
      <p:pic>
        <p:nvPicPr>
          <p:cNvPr id="22" name="그림 개체 틀 25" descr="텍스트, 스크린샷, 라인, 그래프이(가) 표시된 사진&#10;&#10;AI 생성 콘텐츠는 정확하지 않을 수 있습니다.">
            <a:extLst>
              <a:ext uri="{FF2B5EF4-FFF2-40B4-BE49-F238E27FC236}">
                <a16:creationId xmlns:a16="http://schemas.microsoft.com/office/drawing/2014/main" id="{9826E5B6-F81C-5465-7A59-040B8E5BA80B}"/>
              </a:ext>
            </a:extLst>
          </p:cNvPr>
          <p:cNvPicPr>
            <a:picLocks noChangeAspect="1"/>
          </p:cNvPicPr>
          <p:nvPr/>
        </p:nvPicPr>
        <p:blipFill>
          <a:blip r:embed="rId6"/>
          <a:srcRect l="31556" t="58870" r="54385" b="25102"/>
          <a:stretch>
            <a:fillRect/>
          </a:stretch>
        </p:blipFill>
        <p:spPr>
          <a:xfrm>
            <a:off x="2556387" y="4434347"/>
            <a:ext cx="993058" cy="709356"/>
          </a:xfrm>
          <a:prstGeom prst="rect">
            <a:avLst/>
          </a:prstGeom>
          <a:ln>
            <a:noFill/>
          </a:ln>
          <a:effectLst>
            <a:outerShdw blurRad="292100" dist="139700" dir="2700000" algn="tl" rotWithShape="0">
              <a:srgbClr val="333333">
                <a:alpha val="65000"/>
              </a:srgbClr>
            </a:outerShdw>
          </a:effectLst>
        </p:spPr>
      </p:pic>
      <p:sp>
        <p:nvSpPr>
          <p:cNvPr id="23" name="TextBox 22">
            <a:extLst>
              <a:ext uri="{FF2B5EF4-FFF2-40B4-BE49-F238E27FC236}">
                <a16:creationId xmlns:a16="http://schemas.microsoft.com/office/drawing/2014/main" id="{57477AC9-9630-42D7-156E-4984E75DC55A}"/>
              </a:ext>
            </a:extLst>
          </p:cNvPr>
          <p:cNvSpPr txBox="1"/>
          <p:nvPr/>
        </p:nvSpPr>
        <p:spPr>
          <a:xfrm>
            <a:off x="6200140" y="4839617"/>
            <a:ext cx="646331" cy="369332"/>
          </a:xfrm>
          <a:prstGeom prst="rect">
            <a:avLst/>
          </a:prstGeom>
          <a:noFill/>
        </p:spPr>
        <p:txBody>
          <a:bodyPr wrap="none" rtlCol="0">
            <a:spAutoFit/>
          </a:bodyPr>
          <a:lstStyle/>
          <a:p>
            <a:r>
              <a:rPr lang="ko-KR" altLang="en-US" dirty="0"/>
              <a:t>미국</a:t>
            </a:r>
          </a:p>
        </p:txBody>
      </p:sp>
      <p:sp>
        <p:nvSpPr>
          <p:cNvPr id="24" name="TextBox 23">
            <a:extLst>
              <a:ext uri="{FF2B5EF4-FFF2-40B4-BE49-F238E27FC236}">
                <a16:creationId xmlns:a16="http://schemas.microsoft.com/office/drawing/2014/main" id="{C4BF35F9-F995-73A9-5493-C3301A592707}"/>
              </a:ext>
            </a:extLst>
          </p:cNvPr>
          <p:cNvSpPr txBox="1"/>
          <p:nvPr/>
        </p:nvSpPr>
        <p:spPr>
          <a:xfrm>
            <a:off x="3004655" y="4419693"/>
            <a:ext cx="646331" cy="369332"/>
          </a:xfrm>
          <a:prstGeom prst="rect">
            <a:avLst/>
          </a:prstGeom>
          <a:noFill/>
        </p:spPr>
        <p:txBody>
          <a:bodyPr wrap="none" rtlCol="0">
            <a:spAutoFit/>
          </a:bodyPr>
          <a:lstStyle/>
          <a:p>
            <a:r>
              <a:rPr lang="ko-KR" altLang="en-US"/>
              <a:t>독일</a:t>
            </a:r>
            <a:endParaRPr lang="ko-KR" altLang="en-US" dirty="0"/>
          </a:p>
        </p:txBody>
      </p:sp>
    </p:spTree>
    <p:extLst>
      <p:ext uri="{BB962C8B-B14F-4D97-AF65-F5344CB8AC3E}">
        <p14:creationId xmlns:p14="http://schemas.microsoft.com/office/powerpoint/2010/main" val="4040675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A86095B-EF74-2B31-AB88-E759594D15B9}"/>
              </a:ext>
            </a:extLst>
          </p:cNvPr>
          <p:cNvSpPr>
            <a:spLocks noGrp="1"/>
          </p:cNvSpPr>
          <p:nvPr>
            <p:ph type="title"/>
          </p:nvPr>
        </p:nvSpPr>
        <p:spPr>
          <a:xfrm>
            <a:off x="7461798" y="601755"/>
            <a:ext cx="4389120" cy="1527048"/>
          </a:xfrm>
        </p:spPr>
        <p:txBody>
          <a:bodyPr vert="horz" lIns="91440" tIns="45720" rIns="91440" bIns="45720" rtlCol="0" anchor="b">
            <a:normAutofit/>
          </a:bodyPr>
          <a:lstStyle/>
          <a:p>
            <a:r>
              <a:rPr lang="ko-KR" altLang="en-US" b="0" kern="1200" dirty="0">
                <a:latin typeface="+mj-lt"/>
                <a:ea typeface="+mj-ea"/>
                <a:cs typeface="+mj-cs"/>
              </a:rPr>
              <a:t>중국과 한국</a:t>
            </a:r>
            <a:r>
              <a:rPr lang="en-US" altLang="ko-KR" b="0" kern="1200" dirty="0">
                <a:latin typeface="+mj-lt"/>
                <a:ea typeface="+mj-ea"/>
                <a:cs typeface="+mj-cs"/>
              </a:rPr>
              <a:t>: </a:t>
            </a:r>
            <a:r>
              <a:rPr lang="ko-KR" altLang="en-US" b="0" kern="1200" dirty="0">
                <a:latin typeface="+mj-lt"/>
                <a:ea typeface="+mj-ea"/>
                <a:cs typeface="+mj-cs"/>
              </a:rPr>
              <a:t>동아시아 모델의 역동성과 위험</a:t>
            </a:r>
          </a:p>
        </p:txBody>
      </p:sp>
      <p:pic>
        <p:nvPicPr>
          <p:cNvPr id="4" name="내용 개체 틀 3" descr="스마트 시티 및 무선 통신망">
            <a:extLst>
              <a:ext uri="{FF2B5EF4-FFF2-40B4-BE49-F238E27FC236}">
                <a16:creationId xmlns:a16="http://schemas.microsoft.com/office/drawing/2014/main" id="{44BA8E73-7CEB-47EF-A169-1C21EA6FAE8B}"/>
              </a:ext>
            </a:extLst>
          </p:cNvPr>
          <p:cNvPicPr>
            <a:picLocks noGrp="1" noChangeAspect="1"/>
          </p:cNvPicPr>
          <p:nvPr>
            <p:ph type="pic" sz="quarter" idx="13"/>
          </p:nvPr>
        </p:nvPicPr>
        <p:blipFill>
          <a:blip r:embed="rId3"/>
          <a:srcRect l="17571" r="14841" b="75259"/>
          <a:stretch>
            <a:fillRect/>
          </a:stretch>
        </p:blipFill>
        <p:spPr>
          <a:xfrm>
            <a:off x="430212" y="342828"/>
            <a:ext cx="6857999" cy="1527049"/>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A37CE439-72F6-4425-AA15-E366716BBA11}"/>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461798" y="2276856"/>
            <a:ext cx="4389120" cy="4041648"/>
          </a:xfrm>
          <a:prstGeom prst="rect">
            <a:avLst/>
          </a:prstGeom>
        </p:spPr>
        <p:txBody>
          <a:bodyPr>
            <a:normAutofit/>
          </a:bodyPr>
          <a:lstStyle/>
          <a:p>
            <a:pPr marL="0" indent="0" latinLnBrk="0">
              <a:spcBef>
                <a:spcPts val="2500"/>
              </a:spcBef>
              <a:spcAft>
                <a:spcPts val="600"/>
              </a:spcAft>
              <a:buFont typeface="Arial" panose="020B0604020202020204" pitchFamily="34" charset="0"/>
              <a:buNone/>
            </a:pPr>
            <a:r>
              <a:rPr lang="ko-KR" altLang="en-US" sz="1400" b="1" dirty="0"/>
              <a:t>동아시아 경제 성장</a:t>
            </a:r>
          </a:p>
          <a:p>
            <a:pPr marL="0" lvl="1" indent="0" latinLnBrk="0">
              <a:spcBef>
                <a:spcPts val="1000"/>
              </a:spcBef>
              <a:spcAft>
                <a:spcPts val="600"/>
              </a:spcAft>
              <a:buFont typeface="Arial" panose="020B0604020202020204" pitchFamily="34" charset="0"/>
              <a:buNone/>
            </a:pPr>
            <a:r>
              <a:rPr lang="ko-KR" altLang="en-US" sz="1400" dirty="0"/>
              <a:t>중국과 한국은 빠른 고도의 금융화를 이루며 동아시아 모델의 역동성을 보여줍니다</a:t>
            </a:r>
            <a:r>
              <a:rPr lang="en-US" altLang="ko-KR" sz="1400" dirty="0"/>
              <a:t>. </a:t>
            </a:r>
            <a:r>
              <a:rPr lang="ko-KR" altLang="en-US" sz="1400" dirty="0"/>
              <a:t>특히 중국의 경우 급속도로 금융화 방향으로 지표가 이동하고 있습니다</a:t>
            </a:r>
            <a:r>
              <a:rPr lang="en-US" altLang="ko-KR" sz="1400" dirty="0"/>
              <a:t>.</a:t>
            </a:r>
          </a:p>
          <a:p>
            <a:pPr marL="0" indent="0" latinLnBrk="0">
              <a:spcBef>
                <a:spcPts val="2500"/>
              </a:spcBef>
              <a:spcAft>
                <a:spcPts val="600"/>
              </a:spcAft>
              <a:buFont typeface="Arial" panose="020B0604020202020204" pitchFamily="34" charset="0"/>
              <a:buNone/>
            </a:pPr>
            <a:r>
              <a:rPr lang="ko-KR" altLang="en-US" sz="1400" b="1" dirty="0"/>
              <a:t>중국의 설비 투자</a:t>
            </a:r>
          </a:p>
          <a:p>
            <a:pPr marL="0" lvl="1" indent="0" latinLnBrk="0">
              <a:spcBef>
                <a:spcPts val="1000"/>
              </a:spcBef>
              <a:spcAft>
                <a:spcPts val="600"/>
              </a:spcAft>
              <a:buFont typeface="Arial" panose="020B0604020202020204" pitchFamily="34" charset="0"/>
              <a:buNone/>
            </a:pPr>
            <a:r>
              <a:rPr lang="ko-KR" altLang="en-US" sz="1400" dirty="0"/>
              <a:t>중국은 샘플 국가들 중에 제일 높은 수준으로</a:t>
            </a:r>
            <a:r>
              <a:rPr lang="en-US" altLang="ko-KR" sz="1400" dirty="0"/>
              <a:t>,</a:t>
            </a:r>
            <a:r>
              <a:rPr lang="ko-KR" altLang="en-US" sz="1400" dirty="0"/>
              <a:t> 금융자본을 쏟아부어 압도적인 설비 투자를 감행하고 있습니다</a:t>
            </a:r>
            <a:r>
              <a:rPr lang="en-US" altLang="ko-KR" sz="1400" dirty="0"/>
              <a:t>.</a:t>
            </a:r>
          </a:p>
          <a:p>
            <a:pPr marL="0" lvl="1" indent="0" latinLnBrk="0">
              <a:spcBef>
                <a:spcPts val="1000"/>
              </a:spcBef>
              <a:spcAft>
                <a:spcPts val="600"/>
              </a:spcAft>
              <a:buFont typeface="Arial" panose="020B0604020202020204" pitchFamily="34" charset="0"/>
              <a:buNone/>
            </a:pPr>
            <a:r>
              <a:rPr lang="ko-KR" altLang="en-US" sz="1400" b="1" dirty="0"/>
              <a:t>한국 가계부채 위험</a:t>
            </a:r>
          </a:p>
          <a:p>
            <a:pPr marL="0" lvl="1" indent="0" latinLnBrk="0">
              <a:spcBef>
                <a:spcPts val="1000"/>
              </a:spcBef>
              <a:spcAft>
                <a:spcPts val="600"/>
              </a:spcAft>
              <a:buFont typeface="Arial" panose="020B0604020202020204" pitchFamily="34" charset="0"/>
              <a:buNone/>
            </a:pPr>
            <a:r>
              <a:rPr lang="ko-KR" altLang="en-US" sz="1400" dirty="0"/>
              <a:t>한국은 가계부채 증가가 두드러져 경제 안정성에 위험을 초래하고 있습니다</a:t>
            </a:r>
            <a:r>
              <a:rPr lang="en-US" altLang="ko-KR" sz="1400" dirty="0"/>
              <a:t>.</a:t>
            </a:r>
          </a:p>
        </p:txBody>
      </p:sp>
      <p:pic>
        <p:nvPicPr>
          <p:cNvPr id="3" name="그림 개체 틀 25" descr="텍스트, 스크린샷, 라인, 그래프이(가) 표시된 사진&#10;&#10;AI 생성 콘텐츠는 정확하지 않을 수 있습니다.">
            <a:extLst>
              <a:ext uri="{FF2B5EF4-FFF2-40B4-BE49-F238E27FC236}">
                <a16:creationId xmlns:a16="http://schemas.microsoft.com/office/drawing/2014/main" id="{F230E8D6-4A2F-6666-F617-181A72626E2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39000"/>
                    </a14:imgEffect>
                  </a14:imgLayer>
                </a14:imgProps>
              </a:ext>
            </a:extLst>
          </a:blip>
          <a:srcRect l="1455" r="1455"/>
          <a:stretch/>
        </p:blipFill>
        <p:spPr>
          <a:xfrm>
            <a:off x="430213" y="1828800"/>
            <a:ext cx="6858000" cy="4425950"/>
          </a:xfrm>
          <a:prstGeom prst="rect">
            <a:avLst/>
          </a:prstGeom>
          <a:noFill/>
          <a:ln>
            <a:noFill/>
          </a:ln>
          <a:effectLst>
            <a:outerShdw blurRad="292100" dist="139700" dir="2700000" algn="tl" rotWithShape="0">
              <a:srgbClr val="333333">
                <a:alpha val="65000"/>
              </a:srgbClr>
            </a:outerShdw>
          </a:effectLst>
        </p:spPr>
      </p:pic>
      <p:pic>
        <p:nvPicPr>
          <p:cNvPr id="7" name="그림 개체 틀 25" descr="텍스트, 스크린샷, 라인, 그래프이(가) 표시된 사진&#10;&#10;AI 생성 콘텐츠는 정확하지 않을 수 있습니다.">
            <a:extLst>
              <a:ext uri="{FF2B5EF4-FFF2-40B4-BE49-F238E27FC236}">
                <a16:creationId xmlns:a16="http://schemas.microsoft.com/office/drawing/2014/main" id="{6CBB9197-5EFC-C5A6-E8EE-6A59BFBC7646}"/>
              </a:ext>
            </a:extLst>
          </p:cNvPr>
          <p:cNvPicPr>
            <a:picLocks noChangeAspect="1"/>
          </p:cNvPicPr>
          <p:nvPr/>
        </p:nvPicPr>
        <p:blipFill>
          <a:blip r:embed="rId6"/>
          <a:srcRect l="41439" t="19715" r="18333" b="63845"/>
          <a:stretch>
            <a:fillRect/>
          </a:stretch>
        </p:blipFill>
        <p:spPr>
          <a:xfrm>
            <a:off x="3254477" y="2701413"/>
            <a:ext cx="2841523" cy="727587"/>
          </a:xfrm>
          <a:prstGeom prst="rect">
            <a:avLst/>
          </a:prstGeom>
          <a:noFill/>
          <a:ln>
            <a:noFill/>
          </a:ln>
          <a:effectLst>
            <a:outerShdw blurRad="292100" dist="139700" dir="2700000" algn="tl" rotWithShape="0">
              <a:srgbClr val="333333">
                <a:alpha val="65000"/>
              </a:srgbClr>
            </a:outerShdw>
          </a:effectLst>
        </p:spPr>
      </p:pic>
      <p:pic>
        <p:nvPicPr>
          <p:cNvPr id="6" name="그림 개체 틀 25" descr="텍스트, 스크린샷, 라인, 그래프이(가) 표시된 사진">
            <a:extLst>
              <a:ext uri="{FF2B5EF4-FFF2-40B4-BE49-F238E27FC236}">
                <a16:creationId xmlns:a16="http://schemas.microsoft.com/office/drawing/2014/main" id="{88CCA1B0-6829-C453-CAA3-A6E1DAD4A7FC}"/>
              </a:ext>
            </a:extLst>
          </p:cNvPr>
          <p:cNvPicPr>
            <a:picLocks noChangeAspect="1"/>
          </p:cNvPicPr>
          <p:nvPr/>
        </p:nvPicPr>
        <p:blipFill>
          <a:blip r:embed="rId6"/>
          <a:srcRect l="48816" t="38432" r="25015" b="45129"/>
          <a:stretch>
            <a:fillRect/>
          </a:stretch>
        </p:blipFill>
        <p:spPr>
          <a:xfrm>
            <a:off x="3775587" y="3529780"/>
            <a:ext cx="1848465" cy="727587"/>
          </a:xfrm>
          <a:prstGeom prst="rect">
            <a:avLst/>
          </a:prstGeom>
          <a:noFill/>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1B66411C-5CAA-FFBD-1837-C21ED7DB9410}"/>
              </a:ext>
            </a:extLst>
          </p:cNvPr>
          <p:cNvSpPr txBox="1"/>
          <p:nvPr/>
        </p:nvSpPr>
        <p:spPr>
          <a:xfrm>
            <a:off x="3859211" y="3110058"/>
            <a:ext cx="646331" cy="369332"/>
          </a:xfrm>
          <a:prstGeom prst="rect">
            <a:avLst/>
          </a:prstGeom>
          <a:noFill/>
        </p:spPr>
        <p:txBody>
          <a:bodyPr wrap="none" rtlCol="0">
            <a:spAutoFit/>
          </a:bodyPr>
          <a:lstStyle/>
          <a:p>
            <a:r>
              <a:rPr lang="ko-KR" altLang="en-US"/>
              <a:t>중국</a:t>
            </a:r>
            <a:endParaRPr lang="ko-KR" altLang="en-US" dirty="0"/>
          </a:p>
        </p:txBody>
      </p:sp>
      <p:sp>
        <p:nvSpPr>
          <p:cNvPr id="11" name="TextBox 10">
            <a:extLst>
              <a:ext uri="{FF2B5EF4-FFF2-40B4-BE49-F238E27FC236}">
                <a16:creationId xmlns:a16="http://schemas.microsoft.com/office/drawing/2014/main" id="{934AC37E-33C3-6E1C-41B6-1DEB2AAC6669}"/>
              </a:ext>
            </a:extLst>
          </p:cNvPr>
          <p:cNvSpPr txBox="1"/>
          <p:nvPr/>
        </p:nvSpPr>
        <p:spPr>
          <a:xfrm>
            <a:off x="5064513" y="3948257"/>
            <a:ext cx="646331" cy="369332"/>
          </a:xfrm>
          <a:prstGeom prst="rect">
            <a:avLst/>
          </a:prstGeom>
          <a:noFill/>
        </p:spPr>
        <p:txBody>
          <a:bodyPr wrap="none" rtlCol="0">
            <a:spAutoFit/>
          </a:bodyPr>
          <a:lstStyle/>
          <a:p>
            <a:r>
              <a:rPr lang="ko-KR" altLang="en-US" dirty="0"/>
              <a:t>한국</a:t>
            </a:r>
          </a:p>
        </p:txBody>
      </p:sp>
    </p:spTree>
    <p:extLst>
      <p:ext uri="{BB962C8B-B14F-4D97-AF65-F5344CB8AC3E}">
        <p14:creationId xmlns:p14="http://schemas.microsoft.com/office/powerpoint/2010/main" val="25379048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977E8F-0AB9-42D1-A5F7-51EC4D6CDB2E}"/>
              </a:ext>
            </a:extLst>
          </p:cNvPr>
          <p:cNvSpPr>
            <a:spLocks noGrp="1"/>
          </p:cNvSpPr>
          <p:nvPr>
            <p:ph type="title"/>
          </p:nvPr>
        </p:nvSpPr>
        <p:spPr>
          <a:xfrm>
            <a:off x="429768" y="1810512"/>
            <a:ext cx="7772400" cy="4562856"/>
          </a:xfrm>
        </p:spPr>
        <p:txBody>
          <a:bodyPr anchor="b">
            <a:normAutofit/>
          </a:bodyPr>
          <a:lstStyle/>
          <a:p>
            <a:r>
              <a:rPr lang="ko-KR" altLang="en-US"/>
              <a:t>한국 경제의 특수성 및 데이터 인사이트</a:t>
            </a:r>
          </a:p>
        </p:txBody>
      </p:sp>
      <p:sp>
        <p:nvSpPr>
          <p:cNvPr id="7" name="Text Placeholder 2">
            <a:extLst>
              <a:ext uri="{FF2B5EF4-FFF2-40B4-BE49-F238E27FC236}">
                <a16:creationId xmlns:a16="http://schemas.microsoft.com/office/drawing/2014/main" id="{D9C40F01-EC00-2BD7-969E-4EFC57C24467}"/>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1167248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4B7FF9-CC13-C55D-7EC5-96FD2A581211}"/>
              </a:ext>
            </a:extLst>
          </p:cNvPr>
          <p:cNvSpPr>
            <a:spLocks noGrp="1"/>
          </p:cNvSpPr>
          <p:nvPr>
            <p:ph type="title"/>
          </p:nvPr>
        </p:nvSpPr>
        <p:spPr>
          <a:xfrm>
            <a:off x="7196328" y="601755"/>
            <a:ext cx="4389120" cy="1527048"/>
          </a:xfrm>
        </p:spPr>
        <p:txBody>
          <a:bodyPr vert="horz" lIns="91440" tIns="45720" rIns="91440" bIns="45720" rtlCol="0" anchor="b">
            <a:normAutofit fontScale="90000"/>
          </a:bodyPr>
          <a:lstStyle/>
          <a:p>
            <a:r>
              <a:rPr lang="ko-KR" altLang="en-US" b="0" kern="1200" dirty="0">
                <a:latin typeface="+mj-lt"/>
                <a:ea typeface="+mj-ea"/>
                <a:cs typeface="+mj-cs"/>
              </a:rPr>
              <a:t>한국의 </a:t>
            </a:r>
            <a:br>
              <a:rPr lang="en-US" altLang="ko-KR" b="0" kern="1200" dirty="0">
                <a:latin typeface="+mj-lt"/>
                <a:ea typeface="+mj-ea"/>
                <a:cs typeface="+mj-cs"/>
              </a:rPr>
            </a:br>
            <a:r>
              <a:rPr lang="en-US" altLang="ko-KR" b="0" kern="1200" dirty="0">
                <a:latin typeface="+mj-lt"/>
                <a:ea typeface="+mj-ea"/>
                <a:cs typeface="+mj-cs"/>
              </a:rPr>
              <a:t>High Risk, High Return </a:t>
            </a:r>
            <a:br>
              <a:rPr lang="en-US" altLang="ko-KR" b="0" kern="1200" dirty="0">
                <a:latin typeface="+mj-lt"/>
                <a:ea typeface="+mj-ea"/>
                <a:cs typeface="+mj-cs"/>
              </a:rPr>
            </a:br>
            <a:r>
              <a:rPr lang="ko-KR" altLang="en-US" b="0" kern="1200" dirty="0">
                <a:latin typeface="+mj-lt"/>
                <a:ea typeface="+mj-ea"/>
                <a:cs typeface="+mj-cs"/>
              </a:rPr>
              <a:t>구조 해석</a:t>
            </a:r>
          </a:p>
        </p:txBody>
      </p:sp>
      <p:pic>
        <p:nvPicPr>
          <p:cNvPr id="4" name="내용 개체 틀 3" descr="저금통 텍스처로 된 대한민국 국기가 흰색 배경의 선 그래프 앞에 놓여 있다. 복사 공간이 있는 가로 구성. 한국 경제와 한국 원의 변동성.">
            <a:extLst>
              <a:ext uri="{FF2B5EF4-FFF2-40B4-BE49-F238E27FC236}">
                <a16:creationId xmlns:a16="http://schemas.microsoft.com/office/drawing/2014/main" id="{39B57ED4-11FC-4B90-A08E-455AC95737B5}"/>
              </a:ext>
            </a:extLst>
          </p:cNvPr>
          <p:cNvPicPr>
            <a:picLocks noGrp="1" noChangeAspect="1"/>
          </p:cNvPicPr>
          <p:nvPr>
            <p:ph type="pic" sz="quarter" idx="13"/>
          </p:nvPr>
        </p:nvPicPr>
        <p:blipFill>
          <a:blip r:embed="rId3"/>
          <a:srcRect l="16228" r="22005" b="-2"/>
          <a:stretch>
            <a:fillRect/>
          </a:stretch>
        </p:blipFill>
        <p:spPr>
          <a:xfrm>
            <a:off x="341522" y="342902"/>
            <a:ext cx="6249778" cy="6172343"/>
          </a:xfrm>
          <a:prstGeom prst="rect">
            <a:avLst/>
          </a:prstGeom>
          <a:noFill/>
        </p:spPr>
      </p:pic>
      <p:sp>
        <p:nvSpPr>
          <p:cNvPr id="5" name="TextBox 4">
            <a:extLst>
              <a:ext uri="{FF2B5EF4-FFF2-40B4-BE49-F238E27FC236}">
                <a16:creationId xmlns:a16="http://schemas.microsoft.com/office/drawing/2014/main" id="{BC1A9F0F-CBBB-4615-A1CF-92448974BAB1}"/>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196328" y="2276856"/>
            <a:ext cx="4389120" cy="4041648"/>
          </a:xfrm>
          <a:prstGeom prst="rect">
            <a:avLst/>
          </a:prstGeom>
        </p:spPr>
        <p:txBody>
          <a:bodyPr>
            <a:normAutofit/>
          </a:bodyPr>
          <a:lstStyle/>
          <a:p>
            <a:pPr latinLnBrk="0">
              <a:spcBef>
                <a:spcPts val="2500"/>
              </a:spcBef>
              <a:spcAft>
                <a:spcPts val="600"/>
              </a:spcAft>
            </a:pPr>
            <a:r>
              <a:rPr lang="en-US" altLang="ko-KR" sz="1400" b="1" dirty="0"/>
              <a:t>High Risk (</a:t>
            </a:r>
            <a:r>
              <a:rPr lang="ko-KR" altLang="en-US" sz="1400" b="1" dirty="0"/>
              <a:t>가계부채</a:t>
            </a:r>
            <a:r>
              <a:rPr lang="en-US" altLang="ko-KR" sz="1400" b="1" dirty="0"/>
              <a:t>)</a:t>
            </a:r>
            <a:r>
              <a:rPr lang="ko-KR" altLang="en-US" sz="1400" b="1" dirty="0"/>
              <a:t> </a:t>
            </a:r>
          </a:p>
          <a:p>
            <a:pPr marL="0" lvl="1" indent="0" latinLnBrk="0">
              <a:spcBef>
                <a:spcPts val="1000"/>
              </a:spcBef>
              <a:spcAft>
                <a:spcPts val="600"/>
              </a:spcAft>
              <a:buFont typeface="Arial" panose="020B0604020202020204" pitchFamily="34" charset="0"/>
              <a:buNone/>
            </a:pPr>
            <a:r>
              <a:rPr lang="ko-KR" altLang="en-US" sz="1400" dirty="0"/>
              <a:t>한국 경제에서 높은 위험성은 가계부채에서 나옵니다</a:t>
            </a:r>
            <a:r>
              <a:rPr lang="en-US" altLang="ko-KR" sz="1400" dirty="0"/>
              <a:t>. </a:t>
            </a:r>
            <a:r>
              <a:rPr lang="ko-KR" altLang="en-US" sz="1400" dirty="0"/>
              <a:t>그 어떤 국가보다 </a:t>
            </a:r>
            <a:r>
              <a:rPr lang="ko-KR" altLang="en-US" sz="1400" u="sng" dirty="0"/>
              <a:t>높은 가계부채 위험성</a:t>
            </a:r>
            <a:r>
              <a:rPr lang="ko-KR" altLang="en-US" sz="1400" dirty="0"/>
              <a:t>을 보여줍니다</a:t>
            </a:r>
            <a:r>
              <a:rPr lang="en-US" altLang="ko-KR" sz="1400" dirty="0"/>
              <a:t>.</a:t>
            </a:r>
          </a:p>
          <a:p>
            <a:pPr marL="0" lvl="1" indent="0" latinLnBrk="0">
              <a:spcBef>
                <a:spcPts val="1000"/>
              </a:spcBef>
              <a:spcAft>
                <a:spcPts val="600"/>
              </a:spcAft>
              <a:buFont typeface="Arial" panose="020B0604020202020204" pitchFamily="34" charset="0"/>
              <a:buNone/>
            </a:pPr>
            <a:r>
              <a:rPr lang="en-US" altLang="ko-KR" sz="1400" b="1" dirty="0"/>
              <a:t>High Return (</a:t>
            </a:r>
            <a:r>
              <a:rPr lang="ko-KR" altLang="en-US" sz="1400" b="1" dirty="0"/>
              <a:t>설비투자</a:t>
            </a:r>
            <a:r>
              <a:rPr lang="en-US" altLang="ko-KR" sz="1400" b="1" dirty="0"/>
              <a:t>)</a:t>
            </a:r>
            <a:r>
              <a:rPr lang="ko-KR" altLang="en-US" sz="1400" b="1" dirty="0"/>
              <a:t> </a:t>
            </a:r>
          </a:p>
          <a:p>
            <a:pPr marL="0" lvl="1" indent="0" latinLnBrk="0">
              <a:spcBef>
                <a:spcPts val="1000"/>
              </a:spcBef>
              <a:spcAft>
                <a:spcPts val="600"/>
              </a:spcAft>
              <a:buFont typeface="Arial" panose="020B0604020202020204" pitchFamily="34" charset="0"/>
              <a:buNone/>
            </a:pPr>
            <a:r>
              <a:rPr lang="ko-KR" altLang="en-US" sz="1400" dirty="0"/>
              <a:t>그러나 한국은 미국과 달리 </a:t>
            </a:r>
            <a:r>
              <a:rPr lang="ko-KR" altLang="en-US" sz="1400" u="sng" dirty="0"/>
              <a:t>높은 설비 투자율</a:t>
            </a:r>
            <a:r>
              <a:rPr lang="ko-KR" altLang="en-US" sz="1400" dirty="0"/>
              <a:t>을 보입니다</a:t>
            </a:r>
            <a:r>
              <a:rPr lang="en-US" altLang="ko-KR" sz="1400" dirty="0"/>
              <a:t>. </a:t>
            </a:r>
            <a:r>
              <a:rPr lang="ko-KR" altLang="en-US" sz="1400" dirty="0"/>
              <a:t>가계의 부채가 단순한 기업과 투자자의 이익 반복이 아니라 생산력 투자에 흘러가고 있다는 것을 의미합니다</a:t>
            </a:r>
            <a:r>
              <a:rPr lang="en-US" altLang="ko-KR" sz="1400" dirty="0"/>
              <a:t>.</a:t>
            </a:r>
          </a:p>
          <a:p>
            <a:pPr marL="0" lvl="1" indent="0" latinLnBrk="0">
              <a:spcBef>
                <a:spcPts val="1000"/>
              </a:spcBef>
              <a:spcAft>
                <a:spcPts val="600"/>
              </a:spcAft>
              <a:buFont typeface="Arial" panose="020B0604020202020204" pitchFamily="34" charset="0"/>
              <a:buNone/>
            </a:pPr>
            <a:r>
              <a:rPr lang="ko-KR" altLang="en-US" sz="1400" b="1" dirty="0"/>
              <a:t>결론</a:t>
            </a:r>
          </a:p>
          <a:p>
            <a:pPr marL="0" lvl="1" indent="0" latinLnBrk="0">
              <a:spcBef>
                <a:spcPts val="1000"/>
              </a:spcBef>
              <a:spcAft>
                <a:spcPts val="600"/>
              </a:spcAft>
              <a:buFont typeface="Arial" panose="020B0604020202020204" pitchFamily="34" charset="0"/>
              <a:buNone/>
            </a:pPr>
            <a:r>
              <a:rPr lang="ko-KR" altLang="en-US" sz="1400" dirty="0"/>
              <a:t>이는 단순히 빚이 많다가 아니라 금융자본과 한국의 생산 투자 기반 자체가 </a:t>
            </a:r>
            <a:r>
              <a:rPr lang="ko-KR" altLang="en-US" sz="1400" b="1" dirty="0"/>
              <a:t>한국 가계의 부채에 의존</a:t>
            </a:r>
            <a:r>
              <a:rPr lang="ko-KR" altLang="en-US" sz="1400" dirty="0"/>
              <a:t>하고 있다는 뜻이기도 합니다</a:t>
            </a:r>
            <a:r>
              <a:rPr lang="en-US" altLang="ko-KR" sz="1400" dirty="0"/>
              <a:t>.</a:t>
            </a:r>
          </a:p>
        </p:txBody>
      </p:sp>
    </p:spTree>
    <p:extLst>
      <p:ext uri="{BB962C8B-B14F-4D97-AF65-F5344CB8AC3E}">
        <p14:creationId xmlns:p14="http://schemas.microsoft.com/office/powerpoint/2010/main" val="36240397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C7EF3B-AE5B-8917-14C9-CD391DFB27CE}"/>
              </a:ext>
            </a:extLst>
          </p:cNvPr>
          <p:cNvSpPr>
            <a:spLocks noGrp="1"/>
          </p:cNvSpPr>
          <p:nvPr>
            <p:ph type="title"/>
          </p:nvPr>
        </p:nvSpPr>
        <p:spPr>
          <a:xfrm>
            <a:off x="7338699" y="179096"/>
            <a:ext cx="4389120" cy="932688"/>
          </a:xfrm>
        </p:spPr>
        <p:txBody>
          <a:bodyPr vert="horz" lIns="91440" tIns="45720" rIns="91440" bIns="45720" rtlCol="0" anchor="b">
            <a:normAutofit fontScale="90000"/>
          </a:bodyPr>
          <a:lstStyle/>
          <a:p>
            <a:r>
              <a:rPr lang="ko-KR" altLang="en-US" sz="3000" b="0" kern="1200" dirty="0">
                <a:latin typeface="+mj-lt"/>
                <a:ea typeface="+mj-ea"/>
                <a:cs typeface="+mj-cs"/>
              </a:rPr>
              <a:t>미국</a:t>
            </a:r>
            <a:r>
              <a:rPr lang="en-US" altLang="ko-KR" sz="3000" b="0" kern="1200" dirty="0">
                <a:latin typeface="+mj-lt"/>
                <a:ea typeface="+mj-ea"/>
                <a:cs typeface="+mj-cs"/>
              </a:rPr>
              <a:t>, </a:t>
            </a:r>
            <a:r>
              <a:rPr lang="ko-KR" altLang="en-US" sz="3000" b="0" kern="1200" dirty="0">
                <a:latin typeface="+mj-lt"/>
                <a:ea typeface="+mj-ea"/>
                <a:cs typeface="+mj-cs"/>
              </a:rPr>
              <a:t>중국</a:t>
            </a:r>
            <a:r>
              <a:rPr lang="en-US" altLang="ko-KR" sz="3000" b="0" kern="1200" dirty="0">
                <a:latin typeface="+mj-lt"/>
                <a:ea typeface="+mj-ea"/>
                <a:cs typeface="+mj-cs"/>
              </a:rPr>
              <a:t>, </a:t>
            </a:r>
            <a:r>
              <a:rPr lang="ko-KR" altLang="en-US" sz="3000" b="0" kern="1200" dirty="0">
                <a:latin typeface="+mj-lt"/>
                <a:ea typeface="+mj-ea"/>
                <a:cs typeface="+mj-cs"/>
              </a:rPr>
              <a:t>독일과의 비교를 통한 정책적 시사점</a:t>
            </a:r>
          </a:p>
        </p:txBody>
      </p:sp>
      <p:pic>
        <p:nvPicPr>
          <p:cNvPr id="4" name="내용 개체 틀 3" descr="우크라이나와 러시아 국기가 균형 저울 위에 있는 나무 블록.">
            <a:extLst>
              <a:ext uri="{FF2B5EF4-FFF2-40B4-BE49-F238E27FC236}">
                <a16:creationId xmlns:a16="http://schemas.microsoft.com/office/drawing/2014/main" id="{7894466C-20D0-43C4-8EEE-1DFC1F6877AF}"/>
              </a:ext>
            </a:extLst>
          </p:cNvPr>
          <p:cNvPicPr>
            <a:picLocks noGrp="1" noChangeAspect="1"/>
          </p:cNvPicPr>
          <p:nvPr>
            <p:ph type="pic" sz="quarter" idx="13"/>
          </p:nvPr>
        </p:nvPicPr>
        <p:blipFill>
          <a:blip r:embed="rId3"/>
          <a:srcRect l="25028" t="44120" r="7383" b="31229"/>
          <a:stretch>
            <a:fillRect/>
          </a:stretch>
        </p:blipFill>
        <p:spPr>
          <a:xfrm>
            <a:off x="341522" y="342903"/>
            <a:ext cx="6854806" cy="1521510"/>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A8EB1EF9-20D3-4395-8D19-23A7988F6880}"/>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338699" y="1108242"/>
            <a:ext cx="4654150" cy="5570662"/>
          </a:xfrm>
          <a:prstGeom prst="rect">
            <a:avLst/>
          </a:prstGeom>
        </p:spPr>
        <p:txBody>
          <a:bodyPr>
            <a:normAutofit lnSpcReduction="10000"/>
          </a:bodyPr>
          <a:lstStyle/>
          <a:p>
            <a:pPr marL="0" indent="0" latinLnBrk="0">
              <a:spcBef>
                <a:spcPts val="2500"/>
              </a:spcBef>
              <a:spcAft>
                <a:spcPts val="600"/>
              </a:spcAft>
              <a:buFont typeface="Arial" panose="020B0604020202020204" pitchFamily="34" charset="0"/>
              <a:buNone/>
            </a:pPr>
            <a:r>
              <a:rPr lang="ko-KR" altLang="en-US" sz="1400" b="1" dirty="0"/>
              <a:t>미국 금융 모델</a:t>
            </a:r>
          </a:p>
          <a:p>
            <a:pPr marL="0" lvl="1" indent="0" latinLnBrk="0">
              <a:spcBef>
                <a:spcPts val="1000"/>
              </a:spcBef>
              <a:spcAft>
                <a:spcPts val="600"/>
              </a:spcAft>
              <a:buFont typeface="Arial" panose="020B0604020202020204" pitchFamily="34" charset="0"/>
              <a:buNone/>
            </a:pPr>
            <a:r>
              <a:rPr lang="ko-KR" altLang="en-US" sz="1400" dirty="0"/>
              <a:t>미국의 금융 모델은 수익성 면에서는 높을지 모르나 생산에 투자하는 비율은 최하위입니다</a:t>
            </a:r>
            <a:r>
              <a:rPr lang="en-US" altLang="ko-KR" sz="1400" dirty="0"/>
              <a:t>. </a:t>
            </a:r>
            <a:r>
              <a:rPr lang="ko-KR" altLang="en-US" sz="1400" dirty="0"/>
              <a:t>돈이 실물 생산이 아닌 금융 시장 내부에서만 돌고 있다는 뜻입니다</a:t>
            </a:r>
            <a:r>
              <a:rPr lang="en-US" altLang="ko-KR" sz="1400" dirty="0"/>
              <a:t>.</a:t>
            </a:r>
            <a:endParaRPr lang="en-US" altLang="ko-KR" sz="1400" b="1" dirty="0"/>
          </a:p>
          <a:p>
            <a:pPr marL="0" lvl="1" indent="0" latinLnBrk="0">
              <a:spcBef>
                <a:spcPts val="1000"/>
              </a:spcBef>
              <a:spcAft>
                <a:spcPts val="600"/>
              </a:spcAft>
              <a:buFont typeface="Arial" panose="020B0604020202020204" pitchFamily="34" charset="0"/>
              <a:buNone/>
            </a:pPr>
            <a:r>
              <a:rPr lang="ko-KR" altLang="en-US" sz="1400" b="1" dirty="0"/>
              <a:t>독일 금융 모델</a:t>
            </a:r>
          </a:p>
          <a:p>
            <a:pPr marL="0" lvl="1" indent="0" latinLnBrk="0">
              <a:spcBef>
                <a:spcPts val="1000"/>
              </a:spcBef>
              <a:spcAft>
                <a:spcPts val="600"/>
              </a:spcAft>
              <a:buFont typeface="Arial" panose="020B0604020202020204" pitchFamily="34" charset="0"/>
              <a:buNone/>
            </a:pPr>
            <a:r>
              <a:rPr lang="ko-KR" altLang="en-US" sz="1400" dirty="0"/>
              <a:t>반면 독일 금융 모델은 산업 중심 체계에 초점을 맞추고 있습니다</a:t>
            </a:r>
            <a:r>
              <a:rPr lang="en-US" altLang="ko-KR" sz="1400" dirty="0"/>
              <a:t>. </a:t>
            </a:r>
            <a:r>
              <a:rPr lang="ko-KR" altLang="en-US" sz="1400" dirty="0"/>
              <a:t>이는 금융 확장을 억제하고 안정성 제고에 강점을 가지나 자본집약적 산업에 큰 약점을 가집니다</a:t>
            </a:r>
            <a:r>
              <a:rPr lang="en-US" altLang="ko-KR" sz="1400" dirty="0"/>
              <a:t>.</a:t>
            </a:r>
          </a:p>
          <a:p>
            <a:pPr marL="0" lvl="1" indent="0" latinLnBrk="0">
              <a:spcBef>
                <a:spcPts val="1000"/>
              </a:spcBef>
              <a:spcAft>
                <a:spcPts val="600"/>
              </a:spcAft>
              <a:buFont typeface="Arial" panose="020B0604020202020204" pitchFamily="34" charset="0"/>
              <a:buNone/>
            </a:pPr>
            <a:r>
              <a:rPr lang="ko-KR" altLang="en-US" sz="1400" b="1" dirty="0"/>
              <a:t>중국 금융 모델</a:t>
            </a:r>
          </a:p>
          <a:p>
            <a:pPr marL="0" lvl="1" indent="0" latinLnBrk="0">
              <a:spcBef>
                <a:spcPts val="1000"/>
              </a:spcBef>
              <a:spcAft>
                <a:spcPts val="600"/>
              </a:spcAft>
              <a:buFont typeface="Arial" panose="020B0604020202020204" pitchFamily="34" charset="0"/>
              <a:buNone/>
            </a:pPr>
            <a:r>
              <a:rPr lang="ko-KR" altLang="en-US" sz="1400" dirty="0"/>
              <a:t>두 국가와 차이를 보이는 중국 금융 모델은 금융 자원을 쏟아부어 압도적인 설비 투자를 감행하고 있습니다</a:t>
            </a:r>
            <a:r>
              <a:rPr lang="en-US" altLang="ko-KR" sz="1400" dirty="0"/>
              <a:t>.</a:t>
            </a:r>
          </a:p>
          <a:p>
            <a:pPr marL="0" lvl="1" indent="0" latinLnBrk="0">
              <a:spcBef>
                <a:spcPts val="1000"/>
              </a:spcBef>
              <a:spcAft>
                <a:spcPts val="600"/>
              </a:spcAft>
              <a:buFont typeface="Arial" panose="020B0604020202020204" pitchFamily="34" charset="0"/>
              <a:buNone/>
            </a:pPr>
            <a:r>
              <a:rPr lang="ko-KR" altLang="en-US" sz="1400" b="1" dirty="0"/>
              <a:t>정책 시사점 </a:t>
            </a:r>
          </a:p>
          <a:p>
            <a:pPr marL="0" lvl="1" indent="0" latinLnBrk="0">
              <a:spcBef>
                <a:spcPts val="1000"/>
              </a:spcBef>
              <a:spcAft>
                <a:spcPts val="600"/>
              </a:spcAft>
              <a:buFont typeface="Arial" panose="020B0604020202020204" pitchFamily="34" charset="0"/>
              <a:buNone/>
            </a:pPr>
            <a:r>
              <a:rPr lang="ko-KR" altLang="en-US" sz="1400" dirty="0"/>
              <a:t>한국 경제의 미래는 </a:t>
            </a:r>
            <a:r>
              <a:rPr lang="ko-KR" altLang="en-US" sz="1400" u="sng" dirty="0"/>
              <a:t>금융의 흐름</a:t>
            </a:r>
            <a:r>
              <a:rPr lang="ko-KR" altLang="en-US" sz="1400" dirty="0"/>
              <a:t>을 바꾸는 데 달려 있습니다</a:t>
            </a:r>
            <a:r>
              <a:rPr lang="en-US" altLang="ko-KR" sz="1400" dirty="0"/>
              <a:t>. </a:t>
            </a:r>
            <a:r>
              <a:rPr lang="ko-KR" altLang="en-US" sz="1400" dirty="0"/>
              <a:t>우리는 지금 </a:t>
            </a:r>
            <a:r>
              <a:rPr lang="ko-KR" altLang="en-US" sz="1400" b="1" dirty="0"/>
              <a:t>막대한 가계 빚 으로 쌓아 올린 모래성</a:t>
            </a:r>
            <a:r>
              <a:rPr lang="ko-KR" altLang="en-US" sz="1400" dirty="0"/>
              <a:t> 위나 다름없습니다</a:t>
            </a:r>
            <a:r>
              <a:rPr lang="en-US" altLang="ko-KR" sz="1400" dirty="0"/>
              <a:t>.</a:t>
            </a:r>
          </a:p>
          <a:p>
            <a:pPr marL="0" lvl="1" indent="0" latinLnBrk="0">
              <a:spcBef>
                <a:spcPts val="1000"/>
              </a:spcBef>
              <a:spcAft>
                <a:spcPts val="600"/>
              </a:spcAft>
              <a:buFont typeface="Arial" panose="020B0604020202020204" pitchFamily="34" charset="0"/>
              <a:buNone/>
            </a:pPr>
            <a:r>
              <a:rPr lang="ko-KR" altLang="en-US" sz="1400" dirty="0"/>
              <a:t>이제 금융이 이자 놀이가 아닌</a:t>
            </a:r>
            <a:r>
              <a:rPr lang="en-US" altLang="ko-KR" sz="1400" dirty="0"/>
              <a:t>, </a:t>
            </a:r>
            <a:r>
              <a:rPr lang="ko-KR" altLang="en-US" sz="1400" dirty="0"/>
              <a:t>산업의 혈관으로 돌아가야 할 때입니다</a:t>
            </a:r>
            <a:r>
              <a:rPr lang="en-US" altLang="ko-KR" sz="1400" dirty="0"/>
              <a:t>. </a:t>
            </a:r>
            <a:r>
              <a:rPr lang="ko-KR" altLang="en-US" sz="1400" dirty="0"/>
              <a:t>또한 </a:t>
            </a:r>
            <a:r>
              <a:rPr lang="ko-KR" altLang="en-US" sz="1400" u="sng" dirty="0"/>
              <a:t>미국과 일본의 함정</a:t>
            </a:r>
            <a:r>
              <a:rPr lang="ko-KR" altLang="en-US" sz="1400" dirty="0"/>
              <a:t>을 피하기 위해 기업의 이익금을 </a:t>
            </a:r>
            <a:r>
              <a:rPr lang="ko-KR" altLang="en-US" sz="1400" b="1" dirty="0"/>
              <a:t>설비 투자와 </a:t>
            </a:r>
            <a:r>
              <a:rPr lang="en-US" altLang="ko-KR" sz="1400" b="1" dirty="0"/>
              <a:t>R&amp;D</a:t>
            </a:r>
            <a:r>
              <a:rPr lang="ko-KR" altLang="en-US" sz="1400" dirty="0"/>
              <a:t>로 재순환시키는 정책을 추진해야 합니다</a:t>
            </a:r>
            <a:r>
              <a:rPr lang="en-US" altLang="ko-KR" sz="1400" dirty="0"/>
              <a:t>.</a:t>
            </a:r>
          </a:p>
        </p:txBody>
      </p:sp>
      <p:pic>
        <p:nvPicPr>
          <p:cNvPr id="3" name="그림 개체 틀 25" descr="텍스트, 스크린샷, 라인, 그래프이(가) 표시된 사진&#10;&#10;AI 생성 콘텐츠는 정확하지 않을 수 있습니다.">
            <a:extLst>
              <a:ext uri="{FF2B5EF4-FFF2-40B4-BE49-F238E27FC236}">
                <a16:creationId xmlns:a16="http://schemas.microsoft.com/office/drawing/2014/main" id="{DDFEA708-86FA-75AC-69BB-720806D96C5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39000"/>
                    </a14:imgEffect>
                  </a14:imgLayer>
                </a14:imgProps>
              </a:ext>
            </a:extLst>
          </a:blip>
          <a:srcRect l="1455" r="1455"/>
          <a:stretch/>
        </p:blipFill>
        <p:spPr>
          <a:xfrm>
            <a:off x="338328" y="1864412"/>
            <a:ext cx="6858000" cy="4425950"/>
          </a:xfrm>
          <a:prstGeom prst="rect">
            <a:avLst/>
          </a:prstGeom>
          <a:noFill/>
          <a:ln>
            <a:noFill/>
          </a:ln>
          <a:effectLst>
            <a:outerShdw blurRad="292100" dist="139700" dir="2700000" algn="tl" rotWithShape="0">
              <a:srgbClr val="333333">
                <a:alpha val="65000"/>
              </a:srgbClr>
            </a:outerShdw>
          </a:effectLst>
        </p:spPr>
      </p:pic>
      <p:pic>
        <p:nvPicPr>
          <p:cNvPr id="8" name="그림 개체 틀 25" descr="텍스트, 스크린샷, 라인, 그래프이(가) 표시된 사진&#10;&#10;AI 생성 콘텐츠는 정확하지 않을 수 있습니다.">
            <a:extLst>
              <a:ext uri="{FF2B5EF4-FFF2-40B4-BE49-F238E27FC236}">
                <a16:creationId xmlns:a16="http://schemas.microsoft.com/office/drawing/2014/main" id="{2A29E492-0233-63F8-B039-D983428CA558}"/>
              </a:ext>
            </a:extLst>
          </p:cNvPr>
          <p:cNvPicPr>
            <a:picLocks noChangeAspect="1"/>
          </p:cNvPicPr>
          <p:nvPr/>
        </p:nvPicPr>
        <p:blipFill>
          <a:blip r:embed="rId6"/>
          <a:srcRect l="41439" t="19715" r="18333" b="63845"/>
          <a:stretch>
            <a:fillRect/>
          </a:stretch>
        </p:blipFill>
        <p:spPr>
          <a:xfrm>
            <a:off x="3254477" y="2701413"/>
            <a:ext cx="2841523" cy="727587"/>
          </a:xfrm>
          <a:prstGeom prst="rect">
            <a:avLst/>
          </a:prstGeom>
          <a:noFill/>
          <a:ln>
            <a:noFill/>
          </a:ln>
          <a:effectLst>
            <a:outerShdw blurRad="292100" dist="139700" dir="2700000" algn="tl" rotWithShape="0">
              <a:srgbClr val="333333">
                <a:alpha val="65000"/>
              </a:srgbClr>
            </a:outerShdw>
          </a:effectLst>
        </p:spPr>
      </p:pic>
      <p:pic>
        <p:nvPicPr>
          <p:cNvPr id="9" name="그림 개체 틀 25" descr="텍스트, 스크린샷, 라인, 그래프이(가) 표시된 사진">
            <a:extLst>
              <a:ext uri="{FF2B5EF4-FFF2-40B4-BE49-F238E27FC236}">
                <a16:creationId xmlns:a16="http://schemas.microsoft.com/office/drawing/2014/main" id="{776E52B9-AE7A-BDF8-8A0D-9BC8F3DA32DE}"/>
              </a:ext>
            </a:extLst>
          </p:cNvPr>
          <p:cNvPicPr>
            <a:picLocks noChangeAspect="1"/>
          </p:cNvPicPr>
          <p:nvPr/>
        </p:nvPicPr>
        <p:blipFill>
          <a:blip r:embed="rId6"/>
          <a:srcRect l="48816" t="38432" r="25015" b="45129"/>
          <a:stretch>
            <a:fillRect/>
          </a:stretch>
        </p:blipFill>
        <p:spPr>
          <a:xfrm>
            <a:off x="3775587" y="3529780"/>
            <a:ext cx="1848465" cy="727587"/>
          </a:xfrm>
          <a:prstGeom prst="rect">
            <a:avLst/>
          </a:prstGeom>
          <a:noFill/>
          <a:ln>
            <a:noFill/>
          </a:ln>
          <a:effectLst>
            <a:outerShdw blurRad="292100" dist="139700" dir="2700000" algn="tl" rotWithShape="0">
              <a:srgbClr val="333333">
                <a:alpha val="65000"/>
              </a:srgbClr>
            </a:outerShdw>
          </a:effectLst>
        </p:spPr>
      </p:pic>
      <p:pic>
        <p:nvPicPr>
          <p:cNvPr id="10" name="그림 개체 틀 25" descr="텍스트, 스크린샷, 라인, 그래프이(가) 표시된 사진">
            <a:extLst>
              <a:ext uri="{FF2B5EF4-FFF2-40B4-BE49-F238E27FC236}">
                <a16:creationId xmlns:a16="http://schemas.microsoft.com/office/drawing/2014/main" id="{A868CBFC-EB3D-2A05-BD01-AAE16649072A}"/>
              </a:ext>
            </a:extLst>
          </p:cNvPr>
          <p:cNvPicPr>
            <a:picLocks noChangeAspect="1"/>
          </p:cNvPicPr>
          <p:nvPr/>
        </p:nvPicPr>
        <p:blipFill>
          <a:blip r:embed="rId6"/>
          <a:srcRect l="68582" t="58870" r="9147" b="25103"/>
          <a:stretch>
            <a:fillRect/>
          </a:stretch>
        </p:blipFill>
        <p:spPr>
          <a:xfrm>
            <a:off x="5171768" y="4434347"/>
            <a:ext cx="1573162" cy="709357"/>
          </a:xfrm>
          <a:prstGeom prst="rect">
            <a:avLst/>
          </a:prstGeom>
          <a:ln>
            <a:noFill/>
          </a:ln>
          <a:effectLst>
            <a:outerShdw blurRad="292100" dist="139700" dir="2700000" algn="tl" rotWithShape="0">
              <a:srgbClr val="333333">
                <a:alpha val="65000"/>
              </a:srgbClr>
            </a:outerShdw>
          </a:effectLst>
        </p:spPr>
      </p:pic>
      <p:pic>
        <p:nvPicPr>
          <p:cNvPr id="11" name="그림 개체 틀 25" descr="텍스트, 스크린샷, 라인, 그래프이(가) 표시된 사진&#10;&#10;AI 생성 콘텐츠는 정확하지 않을 수 있습니다.">
            <a:extLst>
              <a:ext uri="{FF2B5EF4-FFF2-40B4-BE49-F238E27FC236}">
                <a16:creationId xmlns:a16="http://schemas.microsoft.com/office/drawing/2014/main" id="{C9A89951-EA43-8F25-3A65-A21EF6D232EF}"/>
              </a:ext>
            </a:extLst>
          </p:cNvPr>
          <p:cNvPicPr>
            <a:picLocks noChangeAspect="1"/>
          </p:cNvPicPr>
          <p:nvPr/>
        </p:nvPicPr>
        <p:blipFill>
          <a:blip r:embed="rId6"/>
          <a:srcRect l="31556" t="58870" r="54385" b="25102"/>
          <a:stretch>
            <a:fillRect/>
          </a:stretch>
        </p:blipFill>
        <p:spPr>
          <a:xfrm>
            <a:off x="2556387" y="4434347"/>
            <a:ext cx="993058" cy="7093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776445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BBAEB25-7381-2185-770B-D3C108B9AFA8}"/>
              </a:ext>
            </a:extLst>
          </p:cNvPr>
          <p:cNvSpPr>
            <a:spLocks noGrp="1"/>
          </p:cNvSpPr>
          <p:nvPr>
            <p:ph type="title"/>
          </p:nvPr>
        </p:nvSpPr>
        <p:spPr>
          <a:xfrm>
            <a:off x="429768" y="411480"/>
            <a:ext cx="11045952" cy="1828800"/>
          </a:xfrm>
        </p:spPr>
        <p:txBody>
          <a:bodyPr anchor="t">
            <a:normAutofit/>
          </a:bodyPr>
          <a:lstStyle/>
          <a:p>
            <a:r>
              <a:rPr lang="ko-KR" altLang="en-US" dirty="0"/>
              <a:t>발표 목차</a:t>
            </a:r>
          </a:p>
        </p:txBody>
      </p:sp>
      <p:sp>
        <p:nvSpPr>
          <p:cNvPr id="3" name="내용 개체 틀 2">
            <a:extLst>
              <a:ext uri="{FF2B5EF4-FFF2-40B4-BE49-F238E27FC236}">
                <a16:creationId xmlns:a16="http://schemas.microsoft.com/office/drawing/2014/main" id="{DD57CEFF-625C-0D5F-7B8C-B0556A128A1E}"/>
              </a:ext>
            </a:extLst>
          </p:cNvPr>
          <p:cNvSpPr>
            <a:spLocks noGrp="1"/>
          </p:cNvSpPr>
          <p:nvPr>
            <p:ph sz="quarter" idx="13"/>
            <p:extLst>
              <p:ext uri="{E7BDC344-281C-4309-B0C6-D0EE65EED2A8}">
                <p202:designPr xmlns:p202="http://schemas.microsoft.com/office/powerpoint/2020/02/main">
                  <p202:designTagLst>
                    <p202:designTag name="ARCH:1:CLS" val="BulletedText"/>
                  </p202:designTagLst>
                </p202:designPr>
              </p:ext>
            </p:extLst>
          </p:nvPr>
        </p:nvSpPr>
        <p:spPr>
          <a:xfrm>
            <a:off x="4993412" y="2240279"/>
            <a:ext cx="6216838" cy="3747565"/>
          </a:xfrm>
        </p:spPr>
        <p:txBody>
          <a:bodyPr>
            <a:normAutofit/>
          </a:bodyPr>
          <a:lstStyle/>
          <a:p>
            <a:pPr>
              <a:buFont typeface="Arial" panose="020B0604020202020204" pitchFamily="34" charset="0"/>
              <a:buChar char="•"/>
            </a:pPr>
            <a:r>
              <a:rPr dirty="0"/>
              <a:t>GDP </a:t>
            </a:r>
            <a:r>
              <a:rPr dirty="0" err="1"/>
              <a:t>성장률</a:t>
            </a:r>
            <a:r>
              <a:rPr dirty="0"/>
              <a:t> </a:t>
            </a:r>
            <a:r>
              <a:rPr dirty="0" err="1"/>
              <a:t>그래프의</a:t>
            </a:r>
            <a:r>
              <a:rPr dirty="0"/>
              <a:t> </a:t>
            </a:r>
            <a:r>
              <a:rPr dirty="0" err="1"/>
              <a:t>한계와</a:t>
            </a:r>
            <a:r>
              <a:rPr dirty="0"/>
              <a:t> </a:t>
            </a:r>
            <a:r>
              <a:rPr dirty="0" err="1"/>
              <a:t>자본주의</a:t>
            </a:r>
            <a:r>
              <a:rPr dirty="0"/>
              <a:t> </a:t>
            </a:r>
            <a:r>
              <a:rPr dirty="0" err="1"/>
              <a:t>모델의</a:t>
            </a:r>
            <a:r>
              <a:rPr dirty="0"/>
              <a:t> </a:t>
            </a:r>
            <a:r>
              <a:rPr dirty="0" err="1"/>
              <a:t>다양성</a:t>
            </a:r>
            <a:endParaRPr dirty="0"/>
          </a:p>
          <a:p>
            <a:pPr>
              <a:buFont typeface="Arial" panose="020B0604020202020204" pitchFamily="34" charset="0"/>
              <a:buChar char="•"/>
            </a:pPr>
            <a:r>
              <a:rPr dirty="0" err="1"/>
              <a:t>이론적</a:t>
            </a:r>
            <a:r>
              <a:rPr dirty="0"/>
              <a:t> </a:t>
            </a:r>
            <a:r>
              <a:rPr dirty="0" err="1"/>
              <a:t>배경과</a:t>
            </a:r>
            <a:r>
              <a:rPr dirty="0"/>
              <a:t> </a:t>
            </a:r>
            <a:r>
              <a:rPr dirty="0" err="1"/>
              <a:t>변수</a:t>
            </a:r>
            <a:r>
              <a:rPr dirty="0"/>
              <a:t> </a:t>
            </a:r>
            <a:r>
              <a:rPr dirty="0" err="1"/>
              <a:t>선정</a:t>
            </a:r>
            <a:r>
              <a:rPr dirty="0"/>
              <a:t>: </a:t>
            </a:r>
            <a:r>
              <a:rPr dirty="0" err="1"/>
              <a:t>금융자본과</a:t>
            </a:r>
            <a:r>
              <a:rPr dirty="0"/>
              <a:t> </a:t>
            </a:r>
            <a:r>
              <a:rPr dirty="0" err="1"/>
              <a:t>데이터</a:t>
            </a:r>
            <a:r>
              <a:rPr dirty="0"/>
              <a:t> </a:t>
            </a:r>
            <a:r>
              <a:rPr dirty="0" err="1"/>
              <a:t>해석</a:t>
            </a:r>
            <a:endParaRPr dirty="0"/>
          </a:p>
          <a:p>
            <a:pPr>
              <a:buFont typeface="Arial" panose="020B0604020202020204" pitchFamily="34" charset="0"/>
              <a:buChar char="•"/>
            </a:pPr>
            <a:r>
              <a:rPr dirty="0" err="1"/>
              <a:t>데이터</a:t>
            </a:r>
            <a:r>
              <a:rPr dirty="0"/>
              <a:t> </a:t>
            </a:r>
            <a:r>
              <a:rPr dirty="0" err="1"/>
              <a:t>수집</a:t>
            </a:r>
            <a:r>
              <a:rPr dirty="0"/>
              <a:t>, </a:t>
            </a:r>
            <a:r>
              <a:rPr dirty="0" err="1"/>
              <a:t>전처리</a:t>
            </a:r>
            <a:r>
              <a:rPr dirty="0"/>
              <a:t>, </a:t>
            </a:r>
            <a:r>
              <a:rPr dirty="0" err="1"/>
              <a:t>위상</a:t>
            </a:r>
            <a:r>
              <a:rPr dirty="0"/>
              <a:t> </a:t>
            </a:r>
            <a:r>
              <a:rPr dirty="0" err="1"/>
              <a:t>공간</a:t>
            </a:r>
            <a:r>
              <a:rPr dirty="0"/>
              <a:t> </a:t>
            </a:r>
            <a:r>
              <a:rPr dirty="0" err="1"/>
              <a:t>분석</a:t>
            </a:r>
            <a:r>
              <a:rPr dirty="0"/>
              <a:t> </a:t>
            </a:r>
            <a:r>
              <a:rPr dirty="0" err="1"/>
              <a:t>방법론</a:t>
            </a:r>
            <a:endParaRPr dirty="0"/>
          </a:p>
          <a:p>
            <a:pPr>
              <a:buFont typeface="Arial" panose="020B0604020202020204" pitchFamily="34" charset="0"/>
              <a:buChar char="•"/>
            </a:pPr>
            <a:r>
              <a:rPr lang="ko-KR" altLang="en-US" dirty="0"/>
              <a:t>시스템 구성도와 핵심기능</a:t>
            </a:r>
            <a:endParaRPr dirty="0"/>
          </a:p>
          <a:p>
            <a:pPr>
              <a:buFont typeface="Arial" panose="020B0604020202020204" pitchFamily="34" charset="0"/>
              <a:buChar char="•"/>
            </a:pPr>
            <a:r>
              <a:rPr dirty="0" err="1"/>
              <a:t>위상</a:t>
            </a:r>
            <a:r>
              <a:rPr dirty="0"/>
              <a:t> </a:t>
            </a:r>
            <a:r>
              <a:rPr dirty="0" err="1"/>
              <a:t>공간</a:t>
            </a:r>
            <a:r>
              <a:rPr dirty="0"/>
              <a:t> </a:t>
            </a:r>
            <a:r>
              <a:rPr dirty="0" err="1"/>
              <a:t>시각화와</a:t>
            </a:r>
            <a:r>
              <a:rPr dirty="0"/>
              <a:t> </a:t>
            </a:r>
            <a:r>
              <a:rPr dirty="0" err="1"/>
              <a:t>주요국의</a:t>
            </a:r>
            <a:r>
              <a:rPr dirty="0"/>
              <a:t> </a:t>
            </a:r>
            <a:r>
              <a:rPr dirty="0" err="1"/>
              <a:t>궤적</a:t>
            </a:r>
            <a:r>
              <a:rPr dirty="0"/>
              <a:t> </a:t>
            </a:r>
            <a:r>
              <a:rPr dirty="0" err="1"/>
              <a:t>비교</a:t>
            </a:r>
            <a:endParaRPr dirty="0"/>
          </a:p>
          <a:p>
            <a:pPr>
              <a:buFont typeface="Arial" panose="020B0604020202020204" pitchFamily="34" charset="0"/>
              <a:buChar char="•"/>
            </a:pPr>
            <a:r>
              <a:rPr dirty="0" err="1"/>
              <a:t>한국</a:t>
            </a:r>
            <a:r>
              <a:rPr dirty="0"/>
              <a:t> </a:t>
            </a:r>
            <a:r>
              <a:rPr dirty="0" err="1"/>
              <a:t>경제의</a:t>
            </a:r>
            <a:r>
              <a:rPr dirty="0"/>
              <a:t> </a:t>
            </a:r>
            <a:r>
              <a:rPr dirty="0" err="1"/>
              <a:t>특수성</a:t>
            </a:r>
            <a:r>
              <a:rPr dirty="0"/>
              <a:t> 및 </a:t>
            </a:r>
            <a:r>
              <a:rPr dirty="0" err="1"/>
              <a:t>데이터</a:t>
            </a:r>
            <a:r>
              <a:rPr dirty="0"/>
              <a:t> </a:t>
            </a:r>
            <a:r>
              <a:rPr dirty="0" err="1"/>
              <a:t>인사이</a:t>
            </a:r>
            <a:r>
              <a:rPr lang="ko-KR" altLang="en-US" dirty="0" err="1"/>
              <a:t>트</a:t>
            </a:r>
            <a:endParaRPr lang="en-US" altLang="ko-KR" dirty="0"/>
          </a:p>
          <a:p>
            <a:pPr>
              <a:buFont typeface="Arial" panose="020B0604020202020204" pitchFamily="34" charset="0"/>
              <a:buChar char="•"/>
            </a:pPr>
            <a:r>
              <a:rPr dirty="0"/>
              <a:t>Q&amp;A</a:t>
            </a:r>
          </a:p>
        </p:txBody>
      </p:sp>
    </p:spTree>
    <p:extLst>
      <p:ext uri="{BB962C8B-B14F-4D97-AF65-F5344CB8AC3E}">
        <p14:creationId xmlns:p14="http://schemas.microsoft.com/office/powerpoint/2010/main" val="18819538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4324A8B-A3F6-0BAA-D13B-D6432D96F759}"/>
              </a:ext>
            </a:extLst>
          </p:cNvPr>
          <p:cNvSpPr>
            <a:spLocks noGrp="1"/>
          </p:cNvSpPr>
          <p:nvPr>
            <p:ph type="title"/>
          </p:nvPr>
        </p:nvSpPr>
        <p:spPr>
          <a:xfrm>
            <a:off x="4860626" y="3429000"/>
            <a:ext cx="2470748" cy="1394804"/>
          </a:xfrm>
        </p:spPr>
        <p:txBody>
          <a:bodyPr anchor="b">
            <a:normAutofit/>
          </a:bodyPr>
          <a:lstStyle/>
          <a:p>
            <a:r>
              <a:rPr lang="en-US" altLang="ko-KR" dirty="0"/>
              <a:t>Q&amp;A</a:t>
            </a:r>
            <a:endParaRPr lang="ko-KR" altLang="en-US" dirty="0"/>
          </a:p>
        </p:txBody>
      </p:sp>
      <p:sp>
        <p:nvSpPr>
          <p:cNvPr id="7" name="Text Placeholder 2">
            <a:extLst>
              <a:ext uri="{FF2B5EF4-FFF2-40B4-BE49-F238E27FC236}">
                <a16:creationId xmlns:a16="http://schemas.microsoft.com/office/drawing/2014/main" id="{502B2676-0761-A514-AA38-60B2D86E58D8}"/>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31757016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29AAA97-A325-3309-3D59-D01CCA443DC7}"/>
              </a:ext>
            </a:extLst>
          </p:cNvPr>
          <p:cNvSpPr>
            <a:spLocks noGrp="1"/>
          </p:cNvSpPr>
          <p:nvPr>
            <p:ph type="title"/>
          </p:nvPr>
        </p:nvSpPr>
        <p:spPr>
          <a:xfrm>
            <a:off x="429768" y="1627318"/>
            <a:ext cx="7370064" cy="1842020"/>
          </a:xfrm>
        </p:spPr>
        <p:txBody>
          <a:bodyPr anchor="b">
            <a:normAutofit/>
          </a:bodyPr>
          <a:lstStyle/>
          <a:p>
            <a:r>
              <a:rPr lang="ko-KR" altLang="en-US"/>
              <a:t>결론</a:t>
            </a:r>
          </a:p>
        </p:txBody>
      </p:sp>
      <p:graphicFrame>
        <p:nvGraphicFramePr>
          <p:cNvPr id="7" name="내용 개체 틀 2">
            <a:extLst>
              <a:ext uri="{FF2B5EF4-FFF2-40B4-BE49-F238E27FC236}">
                <a16:creationId xmlns:a16="http://schemas.microsoft.com/office/drawing/2014/main" id="{DB8C8862-D03E-70E6-C555-557259406B95}"/>
              </a:ext>
            </a:extLst>
          </p:cNvPr>
          <p:cNvGraphicFramePr>
            <a:graphicFrameLocks noGrp="1"/>
          </p:cNvGraphicFramePr>
          <p:nvPr>
            <p:ph sz="quarter" idx="14"/>
            <p:extLst>
              <p:ext uri="{D42A27DB-BD31-4B8C-83A1-F6EECF244321}">
                <p14:modId xmlns:p14="http://schemas.microsoft.com/office/powerpoint/2010/main" val="2294220512"/>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429768" y="3622673"/>
          <a:ext cx="7370064" cy="2231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6353358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63AF589-185D-509E-A231-30458DFD797F}"/>
              </a:ext>
            </a:extLst>
          </p:cNvPr>
          <p:cNvSpPr>
            <a:spLocks noGrp="1"/>
          </p:cNvSpPr>
          <p:nvPr>
            <p:ph type="title"/>
          </p:nvPr>
        </p:nvSpPr>
        <p:spPr>
          <a:xfrm>
            <a:off x="429768" y="1810512"/>
            <a:ext cx="7772400" cy="4562856"/>
          </a:xfrm>
        </p:spPr>
        <p:txBody>
          <a:bodyPr anchor="b">
            <a:normAutofit/>
          </a:bodyPr>
          <a:lstStyle/>
          <a:p>
            <a:r>
              <a:rPr lang="ko-KR" altLang="en-US" dirty="0"/>
              <a:t>GDP 성장률 그래프의 한계와 자본주의 모델의 다양성</a:t>
            </a:r>
          </a:p>
        </p:txBody>
      </p:sp>
      <p:sp>
        <p:nvSpPr>
          <p:cNvPr id="7" name="Text Placeholder 2">
            <a:extLst>
              <a:ext uri="{FF2B5EF4-FFF2-40B4-BE49-F238E27FC236}">
                <a16:creationId xmlns:a16="http://schemas.microsoft.com/office/drawing/2014/main" id="{9EA46900-6DD7-5581-6D5A-D9ED8EA3460A}"/>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2268231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7C627ADB-A519-CA14-3775-E1AE7F8635B1}"/>
              </a:ext>
            </a:extLst>
          </p:cNvPr>
          <p:cNvSpPr/>
          <p:nvPr/>
        </p:nvSpPr>
        <p:spPr>
          <a:xfrm>
            <a:off x="-8751" y="0"/>
            <a:ext cx="6096000" cy="6858000"/>
          </a:xfrm>
          <a:prstGeom prst="rect">
            <a:avLst/>
          </a:prstGeom>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FD8C12E6-A59D-F2D2-D611-5B7AA754791F}"/>
              </a:ext>
            </a:extLst>
          </p:cNvPr>
          <p:cNvSpPr>
            <a:spLocks noGrp="1"/>
          </p:cNvSpPr>
          <p:nvPr>
            <p:ph type="title"/>
          </p:nvPr>
        </p:nvSpPr>
        <p:spPr>
          <a:xfrm>
            <a:off x="844689" y="690245"/>
            <a:ext cx="4389120" cy="1527048"/>
          </a:xfrm>
        </p:spPr>
        <p:txBody>
          <a:bodyPr vert="horz" lIns="91440" tIns="45720" rIns="91440" bIns="45720" rtlCol="0" anchor="b">
            <a:normAutofit/>
          </a:bodyPr>
          <a:lstStyle/>
          <a:p>
            <a:r>
              <a:rPr lang="en-US" altLang="ko-KR" b="0" kern="1200" dirty="0">
                <a:solidFill>
                  <a:schemeClr val="bg1"/>
                </a:solidFill>
                <a:latin typeface="+mj-lt"/>
                <a:ea typeface="+mj-ea"/>
                <a:cs typeface="+mj-cs"/>
              </a:rPr>
              <a:t>GDP </a:t>
            </a:r>
            <a:r>
              <a:rPr lang="ko-KR" altLang="en-US" b="0" kern="1200" dirty="0">
                <a:solidFill>
                  <a:schemeClr val="bg1"/>
                </a:solidFill>
                <a:latin typeface="+mj-lt"/>
                <a:ea typeface="+mj-ea"/>
                <a:cs typeface="+mj-cs"/>
              </a:rPr>
              <a:t>성장률의 한계</a:t>
            </a:r>
            <a:r>
              <a:rPr lang="en-US" altLang="ko-KR" b="0" kern="1200" dirty="0">
                <a:solidFill>
                  <a:schemeClr val="bg1"/>
                </a:solidFill>
                <a:latin typeface="+mj-lt"/>
                <a:ea typeface="+mj-ea"/>
                <a:cs typeface="+mj-cs"/>
              </a:rPr>
              <a:t>: </a:t>
            </a:r>
            <a:r>
              <a:rPr lang="ko-KR" altLang="en-US" b="0" kern="1200" dirty="0">
                <a:solidFill>
                  <a:schemeClr val="bg1"/>
                </a:solidFill>
                <a:latin typeface="+mj-lt"/>
                <a:ea typeface="+mj-ea"/>
                <a:cs typeface="+mj-cs"/>
              </a:rPr>
              <a:t>양적 지표와 질적 구조의 </a:t>
            </a:r>
            <a:r>
              <a:rPr lang="ko-KR" altLang="en-US" b="0" kern="1200" dirty="0" err="1">
                <a:solidFill>
                  <a:schemeClr val="bg1"/>
                </a:solidFill>
                <a:latin typeface="+mj-lt"/>
                <a:ea typeface="+mj-ea"/>
                <a:cs typeface="+mj-cs"/>
              </a:rPr>
              <a:t>미포착</a:t>
            </a:r>
            <a:endParaRPr lang="ko-KR" altLang="en-US" b="0" kern="1200" dirty="0">
              <a:solidFill>
                <a:schemeClr val="bg1"/>
              </a:solidFill>
              <a:latin typeface="+mj-lt"/>
              <a:ea typeface="+mj-ea"/>
              <a:cs typeface="+mj-cs"/>
            </a:endParaRPr>
          </a:p>
        </p:txBody>
      </p:sp>
      <p:sp>
        <p:nvSpPr>
          <p:cNvPr id="5" name="TextBox 4">
            <a:extLst>
              <a:ext uri="{FF2B5EF4-FFF2-40B4-BE49-F238E27FC236}">
                <a16:creationId xmlns:a16="http://schemas.microsoft.com/office/drawing/2014/main" id="{8B0D827D-2A89-427F-87DD-86596067E57D}"/>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44689" y="2365346"/>
            <a:ext cx="4389120" cy="4041648"/>
          </a:xfrm>
          <a:prstGeom prst="rect">
            <a:avLst/>
          </a:prstGeom>
        </p:spPr>
        <p:txBody>
          <a:bodyPr>
            <a:normAutofit/>
          </a:bodyPr>
          <a:lstStyle/>
          <a:p>
            <a:pPr marL="0" indent="0" latinLnBrk="0">
              <a:spcBef>
                <a:spcPts val="2500"/>
              </a:spcBef>
              <a:spcAft>
                <a:spcPts val="600"/>
              </a:spcAft>
              <a:buFont typeface="Arial" panose="020B0604020202020204" pitchFamily="34" charset="0"/>
              <a:buNone/>
            </a:pPr>
            <a:r>
              <a:rPr lang="ko-KR" altLang="en-US" sz="1400" b="1" dirty="0">
                <a:solidFill>
                  <a:schemeClr val="bg1"/>
                </a:solidFill>
              </a:rPr>
              <a:t>양적 성장의 한계</a:t>
            </a:r>
          </a:p>
          <a:p>
            <a:pPr marL="0" lvl="1" indent="0" latinLnBrk="0">
              <a:spcBef>
                <a:spcPts val="1000"/>
              </a:spcBef>
              <a:spcAft>
                <a:spcPts val="600"/>
              </a:spcAft>
              <a:buFont typeface="Arial" panose="020B0604020202020204" pitchFamily="34" charset="0"/>
              <a:buNone/>
            </a:pPr>
            <a:r>
              <a:rPr lang="en-US" altLang="ko-KR" sz="1400" dirty="0">
                <a:solidFill>
                  <a:schemeClr val="bg1"/>
                </a:solidFill>
              </a:rPr>
              <a:t>GDP</a:t>
            </a:r>
            <a:r>
              <a:rPr lang="ko-KR" altLang="en-US" sz="1400" dirty="0">
                <a:solidFill>
                  <a:schemeClr val="bg1"/>
                </a:solidFill>
              </a:rPr>
              <a:t>는 경제의 양적 성장만 측정하여 구조적 변화와 질적 성장을 반영하지 못합니다</a:t>
            </a:r>
            <a:r>
              <a:rPr lang="en-US" altLang="ko-KR" sz="1400" dirty="0">
                <a:solidFill>
                  <a:schemeClr val="bg1"/>
                </a:solidFill>
              </a:rPr>
              <a:t>.</a:t>
            </a:r>
          </a:p>
          <a:p>
            <a:pPr marL="0" indent="0" latinLnBrk="0">
              <a:spcBef>
                <a:spcPts val="2500"/>
              </a:spcBef>
              <a:spcAft>
                <a:spcPts val="600"/>
              </a:spcAft>
              <a:buFont typeface="Arial" panose="020B0604020202020204" pitchFamily="34" charset="0"/>
              <a:buNone/>
            </a:pPr>
            <a:r>
              <a:rPr lang="ko-KR" altLang="en-US" sz="1400" b="1" dirty="0">
                <a:solidFill>
                  <a:schemeClr val="bg1"/>
                </a:solidFill>
              </a:rPr>
              <a:t>금융자본과 부채 리스크</a:t>
            </a:r>
          </a:p>
          <a:p>
            <a:pPr marL="0" lvl="1" indent="0" latinLnBrk="0">
              <a:spcBef>
                <a:spcPts val="1000"/>
              </a:spcBef>
              <a:spcAft>
                <a:spcPts val="600"/>
              </a:spcAft>
              <a:buFont typeface="Arial" panose="020B0604020202020204" pitchFamily="34" charset="0"/>
              <a:buNone/>
            </a:pPr>
            <a:r>
              <a:rPr lang="ko-KR" altLang="en-US" sz="1400" dirty="0">
                <a:solidFill>
                  <a:schemeClr val="bg1"/>
                </a:solidFill>
              </a:rPr>
              <a:t>금융자본의 역할은 </a:t>
            </a:r>
            <a:r>
              <a:rPr lang="en-US" altLang="ko-KR" sz="1400" dirty="0">
                <a:solidFill>
                  <a:schemeClr val="bg1"/>
                </a:solidFill>
              </a:rPr>
              <a:t>GDP </a:t>
            </a:r>
            <a:r>
              <a:rPr lang="ko-KR" altLang="en-US" sz="1400" dirty="0">
                <a:solidFill>
                  <a:schemeClr val="bg1"/>
                </a:solidFill>
              </a:rPr>
              <a:t>성장률에 제대로 반영되지 않아 각 국가 간의 비교 평가가 어렵고</a:t>
            </a:r>
            <a:r>
              <a:rPr lang="en-US" altLang="ko-KR" sz="1400" dirty="0">
                <a:solidFill>
                  <a:schemeClr val="bg1"/>
                </a:solidFill>
              </a:rPr>
              <a:t>, </a:t>
            </a:r>
            <a:r>
              <a:rPr lang="ko-KR" altLang="en-US" sz="1400" dirty="0">
                <a:solidFill>
                  <a:schemeClr val="bg1"/>
                </a:solidFill>
              </a:rPr>
              <a:t>부채 리스크는 보여주지 않기에 리스크 분석도 어렵습니다</a:t>
            </a:r>
            <a:r>
              <a:rPr lang="en-US" altLang="ko-KR" sz="1400" dirty="0">
                <a:solidFill>
                  <a:schemeClr val="bg1"/>
                </a:solidFill>
              </a:rPr>
              <a:t>.</a:t>
            </a:r>
          </a:p>
          <a:p>
            <a:pPr marL="0" indent="0" latinLnBrk="0">
              <a:spcBef>
                <a:spcPts val="2500"/>
              </a:spcBef>
              <a:spcAft>
                <a:spcPts val="600"/>
              </a:spcAft>
              <a:buFont typeface="Arial" panose="020B0604020202020204" pitchFamily="34" charset="0"/>
              <a:buNone/>
            </a:pPr>
            <a:r>
              <a:rPr lang="ko-KR" altLang="en-US" sz="1400" b="1" dirty="0">
                <a:solidFill>
                  <a:schemeClr val="bg1"/>
                </a:solidFill>
              </a:rPr>
              <a:t>심층 분석 필요성</a:t>
            </a:r>
          </a:p>
          <a:p>
            <a:pPr marL="0" lvl="1" indent="0" latinLnBrk="0">
              <a:spcBef>
                <a:spcPts val="1000"/>
              </a:spcBef>
              <a:spcAft>
                <a:spcPts val="600"/>
              </a:spcAft>
              <a:buFont typeface="Arial" panose="020B0604020202020204" pitchFamily="34" charset="0"/>
              <a:buNone/>
            </a:pPr>
            <a:r>
              <a:rPr lang="ko-KR" altLang="en-US" sz="1400" dirty="0">
                <a:solidFill>
                  <a:schemeClr val="bg1"/>
                </a:solidFill>
              </a:rPr>
              <a:t>경제의 실질적 변화를 파악하고 국가 간의 비교를 위해서는 </a:t>
            </a:r>
            <a:r>
              <a:rPr lang="en-US" altLang="ko-KR" sz="1400" dirty="0">
                <a:solidFill>
                  <a:schemeClr val="bg1"/>
                </a:solidFill>
              </a:rPr>
              <a:t>GDP </a:t>
            </a:r>
            <a:r>
              <a:rPr lang="ko-KR" altLang="en-US" sz="1400" dirty="0">
                <a:solidFill>
                  <a:schemeClr val="bg1"/>
                </a:solidFill>
              </a:rPr>
              <a:t>외에 보다 정교한 분석 도구가 요구됩니다</a:t>
            </a:r>
            <a:r>
              <a:rPr lang="en-US" altLang="ko-KR" sz="1400" dirty="0">
                <a:solidFill>
                  <a:schemeClr val="bg1"/>
                </a:solidFill>
              </a:rPr>
              <a:t>.</a:t>
            </a:r>
          </a:p>
        </p:txBody>
      </p:sp>
      <p:sp>
        <p:nvSpPr>
          <p:cNvPr id="7" name="제목 1">
            <a:extLst>
              <a:ext uri="{FF2B5EF4-FFF2-40B4-BE49-F238E27FC236}">
                <a16:creationId xmlns:a16="http://schemas.microsoft.com/office/drawing/2014/main" id="{D64F8DC1-9123-5BD8-2C2B-6C04B3DB3BEC}"/>
              </a:ext>
            </a:extLst>
          </p:cNvPr>
          <p:cNvSpPr txBox="1">
            <a:spLocks/>
          </p:cNvSpPr>
          <p:nvPr/>
        </p:nvSpPr>
        <p:spPr>
          <a:xfrm>
            <a:off x="6958191" y="690245"/>
            <a:ext cx="4389120" cy="15270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a:lstStyle>
          <a:p>
            <a:r>
              <a:rPr lang="en-US" altLang="ko-KR" dirty="0"/>
              <a:t>"</a:t>
            </a:r>
            <a:r>
              <a:rPr lang="ko-KR" altLang="en-US" dirty="0"/>
              <a:t>모든 선진국은 같은 방식으로 자본주의를 운용하는가</a:t>
            </a:r>
            <a:r>
              <a:rPr lang="en-US" altLang="ko-KR" dirty="0"/>
              <a:t>?"</a:t>
            </a:r>
            <a:endParaRPr lang="ko-KR" altLang="en-US" dirty="0"/>
          </a:p>
        </p:txBody>
      </p:sp>
      <p:sp>
        <p:nvSpPr>
          <p:cNvPr id="8" name="TextBox 7">
            <a:extLst>
              <a:ext uri="{FF2B5EF4-FFF2-40B4-BE49-F238E27FC236}">
                <a16:creationId xmlns:a16="http://schemas.microsoft.com/office/drawing/2014/main" id="{2FB172D3-7ED2-BD9E-08F6-DF5B86551522}"/>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958191" y="2365346"/>
            <a:ext cx="4389120" cy="4041648"/>
          </a:xfrm>
          <a:prstGeom prst="rect">
            <a:avLst/>
          </a:prstGeom>
        </p:spPr>
        <p:txBody>
          <a:bodyPr>
            <a:normAutofit/>
          </a:bodyPr>
          <a:lstStyle/>
          <a:p>
            <a:pPr latinLnBrk="0">
              <a:spcBef>
                <a:spcPts val="2500"/>
              </a:spcBef>
              <a:spcAft>
                <a:spcPts val="600"/>
              </a:spcAft>
            </a:pPr>
            <a:r>
              <a:rPr lang="ko-KR" altLang="en-US" sz="1400" b="1" dirty="0"/>
              <a:t>금융과 생산 상호작용</a:t>
            </a:r>
          </a:p>
          <a:p>
            <a:pPr marL="0" lvl="1" indent="0" latinLnBrk="0">
              <a:spcBef>
                <a:spcPts val="1000"/>
              </a:spcBef>
              <a:spcAft>
                <a:spcPts val="600"/>
              </a:spcAft>
              <a:buFont typeface="Arial" panose="020B0604020202020204" pitchFamily="34" charset="0"/>
              <a:buNone/>
            </a:pPr>
            <a:r>
              <a:rPr lang="ko-KR" altLang="en-US" sz="1400" dirty="0"/>
              <a:t>비슷한 경제 수준의 국가이더라도 거시적인 수준의 경제 성장</a:t>
            </a:r>
            <a:r>
              <a:rPr lang="en-US" altLang="ko-KR" sz="1400" dirty="0"/>
              <a:t>, </a:t>
            </a:r>
            <a:r>
              <a:rPr lang="ko-KR" altLang="en-US" sz="1400" dirty="0"/>
              <a:t>생활수준</a:t>
            </a:r>
            <a:r>
              <a:rPr lang="en-US" altLang="ko-KR" sz="1400" dirty="0"/>
              <a:t>, </a:t>
            </a:r>
            <a:r>
              <a:rPr lang="ko-KR" altLang="en-US" sz="1400" dirty="0"/>
              <a:t>국가 투자의 경로가 다양하게 나타납니다</a:t>
            </a:r>
            <a:r>
              <a:rPr lang="en-US" altLang="ko-KR" sz="1400" dirty="0"/>
              <a:t>.</a:t>
            </a:r>
          </a:p>
          <a:p>
            <a:pPr latinLnBrk="0">
              <a:spcBef>
                <a:spcPts val="2500"/>
              </a:spcBef>
              <a:spcAft>
                <a:spcPts val="600"/>
              </a:spcAft>
            </a:pPr>
            <a:r>
              <a:rPr lang="en-US" altLang="ko-KR" sz="1400" b="1" dirty="0"/>
              <a:t>GDP </a:t>
            </a:r>
            <a:r>
              <a:rPr lang="ko-KR" altLang="en-US" sz="1400" b="1" dirty="0"/>
              <a:t>중심 관점 질문</a:t>
            </a:r>
          </a:p>
          <a:p>
            <a:pPr marL="0" lvl="1" indent="0" latinLnBrk="0">
              <a:spcBef>
                <a:spcPts val="1000"/>
              </a:spcBef>
              <a:spcAft>
                <a:spcPts val="600"/>
              </a:spcAft>
              <a:buFont typeface="Arial" panose="020B0604020202020204" pitchFamily="34" charset="0"/>
              <a:buNone/>
            </a:pPr>
            <a:r>
              <a:rPr lang="ko-KR" altLang="en-US" sz="1400" dirty="0"/>
              <a:t>기존 </a:t>
            </a:r>
            <a:r>
              <a:rPr lang="en-US" altLang="ko-KR" sz="1400" dirty="0"/>
              <a:t>GDP </a:t>
            </a:r>
            <a:r>
              <a:rPr lang="ko-KR" altLang="en-US" sz="1400" dirty="0"/>
              <a:t>중심 경제 관점에 의문을 제기하고 새로운 시각을 모색하는 분석이 중요합니다</a:t>
            </a:r>
            <a:r>
              <a:rPr lang="en-US" altLang="ko-KR" sz="1400" dirty="0"/>
              <a:t>.</a:t>
            </a:r>
          </a:p>
        </p:txBody>
      </p:sp>
    </p:spTree>
    <p:extLst>
      <p:ext uri="{BB962C8B-B14F-4D97-AF65-F5344CB8AC3E}">
        <p14:creationId xmlns:p14="http://schemas.microsoft.com/office/powerpoint/2010/main" val="38650560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iterate>
                                    <p:tmPct val="10000"/>
                                  </p:iterate>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anim calcmode="lin" valueType="num">
                                      <p:cBhvr>
                                        <p:cTn id="13" dur="250" fill="hold"/>
                                        <p:tgtEl>
                                          <p:spTgt spid="8"/>
                                        </p:tgtEl>
                                        <p:attrNameLst>
                                          <p:attrName>ppt_x</p:attrName>
                                        </p:attrNameLst>
                                      </p:cBhvr>
                                      <p:tavLst>
                                        <p:tav tm="0">
                                          <p:val>
                                            <p:strVal val="#ppt_x"/>
                                          </p:val>
                                        </p:tav>
                                        <p:tav tm="100000">
                                          <p:val>
                                            <p:strVal val="#ppt_x"/>
                                          </p:val>
                                        </p:tav>
                                      </p:tavLst>
                                    </p:anim>
                                    <p:anim calcmode="lin" valueType="num">
                                      <p:cBhvr>
                                        <p:cTn id="14"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C2BD76A-8A72-8ADA-6B87-053B0B732212}"/>
              </a:ext>
            </a:extLst>
          </p:cNvPr>
          <p:cNvSpPr>
            <a:spLocks noGrp="1"/>
          </p:cNvSpPr>
          <p:nvPr>
            <p:ph type="title"/>
          </p:nvPr>
        </p:nvSpPr>
        <p:spPr>
          <a:xfrm>
            <a:off x="7196328" y="601755"/>
            <a:ext cx="4389120" cy="1527048"/>
          </a:xfrm>
        </p:spPr>
        <p:txBody>
          <a:bodyPr vert="horz" lIns="91440" tIns="45720" rIns="91440" bIns="45720" rtlCol="0" anchor="b">
            <a:normAutofit/>
          </a:bodyPr>
          <a:lstStyle/>
          <a:p>
            <a:r>
              <a:rPr lang="ko-KR" altLang="en-US" b="0" kern="1200" dirty="0">
                <a:latin typeface="+mj-lt"/>
                <a:ea typeface="+mj-ea"/>
                <a:cs typeface="+mj-cs"/>
              </a:rPr>
              <a:t>금융과 생산 연결 메커니즘의 가설 설정</a:t>
            </a:r>
          </a:p>
        </p:txBody>
      </p:sp>
      <p:pic>
        <p:nvPicPr>
          <p:cNvPr id="4" name="내용 개체 틀 3" descr="핀테크 전자은행, 인터넷 네트워크 금융, 전자상거래">
            <a:extLst>
              <a:ext uri="{FF2B5EF4-FFF2-40B4-BE49-F238E27FC236}">
                <a16:creationId xmlns:a16="http://schemas.microsoft.com/office/drawing/2014/main" id="{F10A88AD-AAC3-417A-94B2-514B49E47B10}"/>
              </a:ext>
            </a:extLst>
          </p:cNvPr>
          <p:cNvPicPr>
            <a:picLocks noGrp="1" noChangeAspect="1"/>
          </p:cNvPicPr>
          <p:nvPr>
            <p:ph type="pic" sz="quarter" idx="13"/>
          </p:nvPr>
        </p:nvPicPr>
        <p:blipFill>
          <a:blip r:embed="rId3"/>
          <a:srcRect l="16835" r="15576" b="-2"/>
          <a:stretch>
            <a:fillRect/>
          </a:stretch>
        </p:blipFill>
        <p:spPr>
          <a:xfrm>
            <a:off x="341522" y="342902"/>
            <a:ext cx="6249778" cy="6172343"/>
          </a:xfrm>
          <a:prstGeom prst="rect">
            <a:avLst/>
          </a:prstGeom>
          <a:noFill/>
        </p:spPr>
      </p:pic>
      <p:sp>
        <p:nvSpPr>
          <p:cNvPr id="5" name="TextBox 4">
            <a:extLst>
              <a:ext uri="{FF2B5EF4-FFF2-40B4-BE49-F238E27FC236}">
                <a16:creationId xmlns:a16="http://schemas.microsoft.com/office/drawing/2014/main" id="{2C81EDF7-B833-45C8-B718-E518A8F63306}"/>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196328" y="2276856"/>
            <a:ext cx="4389120" cy="4041648"/>
          </a:xfrm>
          <a:prstGeom prst="rect">
            <a:avLst/>
          </a:prstGeom>
        </p:spPr>
        <p:txBody>
          <a:bodyPr>
            <a:normAutofit lnSpcReduction="10000"/>
          </a:bodyPr>
          <a:lstStyle/>
          <a:p>
            <a:pPr marL="0" indent="0" latinLnBrk="0">
              <a:spcBef>
                <a:spcPts val="2500"/>
              </a:spcBef>
              <a:spcAft>
                <a:spcPts val="600"/>
              </a:spcAft>
              <a:buFont typeface="Arial" panose="020B0604020202020204" pitchFamily="34" charset="0"/>
              <a:buNone/>
            </a:pPr>
            <a:r>
              <a:rPr lang="ko-KR" altLang="en-US" sz="1400" b="1" dirty="0"/>
              <a:t>국가별 연결 고리 차이</a:t>
            </a:r>
          </a:p>
          <a:p>
            <a:pPr marL="0" lvl="1" indent="0" latinLnBrk="0">
              <a:spcBef>
                <a:spcPts val="1000"/>
              </a:spcBef>
              <a:spcAft>
                <a:spcPts val="600"/>
              </a:spcAft>
              <a:buFont typeface="Arial" panose="020B0604020202020204" pitchFamily="34" charset="0"/>
              <a:buNone/>
            </a:pPr>
            <a:r>
              <a:rPr lang="ko-KR" altLang="en-US" sz="1400" dirty="0"/>
              <a:t>금융자본과 실물경제 사이 연결 고리가 국가마다 다르게 작동하여 비슷한 경제 수준을 가지더라도 경제 성장이나 생활수준을 비롯한 경제적 기반의 차이를 만듭니다</a:t>
            </a:r>
            <a:r>
              <a:rPr lang="en-US" altLang="ko-KR" sz="1400" dirty="0"/>
              <a:t>.</a:t>
            </a:r>
          </a:p>
          <a:p>
            <a:pPr marL="0" indent="0" latinLnBrk="0">
              <a:spcBef>
                <a:spcPts val="2500"/>
              </a:spcBef>
              <a:spcAft>
                <a:spcPts val="600"/>
              </a:spcAft>
              <a:buFont typeface="Arial" panose="020B0604020202020204" pitchFamily="34" charset="0"/>
              <a:buNone/>
            </a:pPr>
            <a:r>
              <a:rPr lang="en-US" altLang="ko-KR" sz="1400" b="1" dirty="0"/>
              <a:t>GDP</a:t>
            </a:r>
            <a:r>
              <a:rPr lang="ko-KR" altLang="en-US" sz="1400" b="1" dirty="0"/>
              <a:t>의 한계</a:t>
            </a:r>
          </a:p>
          <a:p>
            <a:pPr marL="0" lvl="1" indent="0" latinLnBrk="0">
              <a:spcBef>
                <a:spcPts val="1000"/>
              </a:spcBef>
              <a:spcAft>
                <a:spcPts val="600"/>
              </a:spcAft>
              <a:buFont typeface="Arial" panose="020B0604020202020204" pitchFamily="34" charset="0"/>
              <a:buNone/>
            </a:pPr>
            <a:r>
              <a:rPr lang="en-US" altLang="ko-KR" sz="1400" dirty="0"/>
              <a:t>GDP</a:t>
            </a:r>
            <a:r>
              <a:rPr lang="ko-KR" altLang="en-US" sz="1400" dirty="0"/>
              <a:t>로 측정된 경제 체급이 비슷한 국가라 하더라도 생활수준은 천차만별이며</a:t>
            </a:r>
            <a:r>
              <a:rPr lang="en-US" altLang="ko-KR" sz="1400" dirty="0"/>
              <a:t>, </a:t>
            </a:r>
            <a:r>
              <a:rPr lang="ko-KR" altLang="en-US" sz="1400" dirty="0"/>
              <a:t>각 국가가 가진 고유한 경제 체질을 한눈에 보여주지 못합니다</a:t>
            </a:r>
            <a:r>
              <a:rPr lang="en-US" altLang="ko-KR" sz="1400" dirty="0"/>
              <a:t>.</a:t>
            </a:r>
          </a:p>
          <a:p>
            <a:pPr latinLnBrk="0">
              <a:spcBef>
                <a:spcPts val="2500"/>
              </a:spcBef>
              <a:spcAft>
                <a:spcPts val="600"/>
              </a:spcAft>
            </a:pPr>
            <a:r>
              <a:rPr lang="ko-KR" altLang="en-US" sz="1400" b="1" dirty="0"/>
              <a:t>접근성의 확장을 위한 웹 개발 선정</a:t>
            </a:r>
          </a:p>
          <a:p>
            <a:pPr marL="0" lvl="1" indent="0" latinLnBrk="0">
              <a:spcBef>
                <a:spcPts val="1000"/>
              </a:spcBef>
              <a:spcAft>
                <a:spcPts val="600"/>
              </a:spcAft>
              <a:buFont typeface="Arial" panose="020B0604020202020204" pitchFamily="34" charset="0"/>
              <a:buNone/>
            </a:pPr>
            <a:r>
              <a:rPr lang="ko-KR" altLang="en-US" sz="1400" dirty="0"/>
              <a:t>웹을 통해 누구나 이론과 도표를 확인하고 서로 대화를 나누는 건전한 토론의 장을 마련하기 위해 개발했습니다</a:t>
            </a:r>
            <a:r>
              <a:rPr lang="en-US" altLang="ko-KR" sz="1400" dirty="0"/>
              <a:t>.</a:t>
            </a:r>
          </a:p>
        </p:txBody>
      </p:sp>
    </p:spTree>
    <p:extLst>
      <p:ext uri="{BB962C8B-B14F-4D97-AF65-F5344CB8AC3E}">
        <p14:creationId xmlns:p14="http://schemas.microsoft.com/office/powerpoint/2010/main" val="37204628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FF214B5-C1FF-40D1-2736-1B3A39F840F1}"/>
              </a:ext>
            </a:extLst>
          </p:cNvPr>
          <p:cNvSpPr>
            <a:spLocks noGrp="1"/>
          </p:cNvSpPr>
          <p:nvPr>
            <p:ph type="title"/>
          </p:nvPr>
        </p:nvSpPr>
        <p:spPr>
          <a:xfrm>
            <a:off x="429768" y="1810512"/>
            <a:ext cx="7772400" cy="4562856"/>
          </a:xfrm>
        </p:spPr>
        <p:txBody>
          <a:bodyPr anchor="b">
            <a:normAutofit/>
          </a:bodyPr>
          <a:lstStyle/>
          <a:p>
            <a:r>
              <a:rPr lang="ko-KR" altLang="en-US" dirty="0"/>
              <a:t>이론적 배경과 변수 선정: 금융자본과 데이터 해석</a:t>
            </a:r>
          </a:p>
        </p:txBody>
      </p:sp>
      <p:sp>
        <p:nvSpPr>
          <p:cNvPr id="7" name="Text Placeholder 2">
            <a:extLst>
              <a:ext uri="{FF2B5EF4-FFF2-40B4-BE49-F238E27FC236}">
                <a16:creationId xmlns:a16="http://schemas.microsoft.com/office/drawing/2014/main" id="{311FDE41-8EF8-BFF4-3965-F1DDBC938CFC}"/>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16403745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EBA9E1C-1E98-A345-27C4-58DE54682D91}"/>
              </a:ext>
            </a:extLst>
          </p:cNvPr>
          <p:cNvSpPr>
            <a:spLocks noGrp="1"/>
          </p:cNvSpPr>
          <p:nvPr>
            <p:ph type="title"/>
          </p:nvPr>
        </p:nvSpPr>
        <p:spPr>
          <a:xfrm>
            <a:off x="7196328" y="277291"/>
            <a:ext cx="4389120" cy="1527048"/>
          </a:xfrm>
        </p:spPr>
        <p:txBody>
          <a:bodyPr vert="horz" lIns="91440" tIns="45720" rIns="91440" bIns="45720" rtlCol="0" anchor="b">
            <a:normAutofit/>
          </a:bodyPr>
          <a:lstStyle/>
          <a:p>
            <a:r>
              <a:rPr lang="ko-KR" altLang="en-US" b="0" kern="1200" dirty="0">
                <a:latin typeface="+mj-lt"/>
                <a:ea typeface="+mj-ea"/>
                <a:cs typeface="+mj-cs"/>
              </a:rPr>
              <a:t>금융자본 이론과 현대적 재해석</a:t>
            </a:r>
          </a:p>
        </p:txBody>
      </p:sp>
      <p:sp>
        <p:nvSpPr>
          <p:cNvPr id="5" name="TextBox 4">
            <a:extLst>
              <a:ext uri="{FF2B5EF4-FFF2-40B4-BE49-F238E27FC236}">
                <a16:creationId xmlns:a16="http://schemas.microsoft.com/office/drawing/2014/main" id="{3FB982F6-C20E-40CE-8389-98A31C919B19}"/>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196328" y="1907457"/>
            <a:ext cx="4389120" cy="4306017"/>
          </a:xfrm>
          <a:prstGeom prst="rect">
            <a:avLst/>
          </a:prstGeom>
        </p:spPr>
        <p:txBody>
          <a:bodyPr>
            <a:normAutofit fontScale="92500" lnSpcReduction="10000"/>
          </a:bodyPr>
          <a:lstStyle/>
          <a:p>
            <a:pPr marL="0" indent="0" latinLnBrk="0">
              <a:spcBef>
                <a:spcPts val="2500"/>
              </a:spcBef>
              <a:spcAft>
                <a:spcPts val="600"/>
              </a:spcAft>
              <a:buFont typeface="Arial" panose="020B0604020202020204" pitchFamily="34" charset="0"/>
              <a:buNone/>
            </a:pPr>
            <a:r>
              <a:rPr lang="ko-KR" altLang="en-US" sz="1400" b="1" dirty="0"/>
              <a:t>금융자본과 산업자본의 결합</a:t>
            </a:r>
          </a:p>
          <a:p>
            <a:pPr marL="0" lvl="1" indent="0" latinLnBrk="0">
              <a:spcBef>
                <a:spcPts val="1000"/>
              </a:spcBef>
              <a:spcAft>
                <a:spcPts val="600"/>
              </a:spcAft>
              <a:buFont typeface="Arial" panose="020B0604020202020204" pitchFamily="34" charset="0"/>
              <a:buNone/>
            </a:pPr>
            <a:r>
              <a:rPr lang="ko-KR" altLang="en-US" sz="1400" dirty="0"/>
              <a:t>루돌프 </a:t>
            </a:r>
            <a:r>
              <a:rPr lang="ko-KR" altLang="en-US" sz="1400" dirty="0" err="1"/>
              <a:t>힐퍼딩의</a:t>
            </a:r>
            <a:r>
              <a:rPr lang="ko-KR" altLang="en-US" sz="1400" dirty="0"/>
              <a:t> 금융자본 이론은 은행자본과 산업자본의 결합에서 나타나는 금융자본이 경제 구조를 변화시키는 주요 요인이라고 강조했습니다</a:t>
            </a:r>
            <a:r>
              <a:rPr lang="en-US" altLang="ko-KR" sz="1400" dirty="0"/>
              <a:t>.</a:t>
            </a:r>
          </a:p>
          <a:p>
            <a:pPr marL="0" lvl="1" indent="0" latinLnBrk="0">
              <a:spcBef>
                <a:spcPts val="1000"/>
              </a:spcBef>
              <a:spcAft>
                <a:spcPts val="600"/>
              </a:spcAft>
              <a:buFont typeface="Arial" panose="020B0604020202020204" pitchFamily="34" charset="0"/>
              <a:buNone/>
            </a:pPr>
            <a:r>
              <a:rPr lang="ko-KR" altLang="en-US" sz="1400" b="1" dirty="0"/>
              <a:t>금융화 현상 재해석</a:t>
            </a:r>
          </a:p>
          <a:p>
            <a:pPr marL="0" lvl="1" indent="0" latinLnBrk="0">
              <a:spcBef>
                <a:spcPts val="1000"/>
              </a:spcBef>
              <a:spcAft>
                <a:spcPts val="600"/>
              </a:spcAft>
              <a:buFont typeface="Arial" panose="020B0604020202020204" pitchFamily="34" charset="0"/>
              <a:buNone/>
            </a:pPr>
            <a:r>
              <a:rPr lang="ko-KR" altLang="en-US" sz="1400" dirty="0"/>
              <a:t>냉전기의 여러 정치경제학 서적은 서구권과 동구권에서 다양한 형태로 나타났으나</a:t>
            </a:r>
            <a:r>
              <a:rPr lang="en-US" altLang="ko-KR" sz="1400" dirty="0"/>
              <a:t>,</a:t>
            </a:r>
            <a:r>
              <a:rPr lang="ko-KR" altLang="en-US" sz="1400" dirty="0"/>
              <a:t> 서로를 정치권력과 금융권력이 연결되는 새로운 형태의 자본주의라고 비판하였습니다</a:t>
            </a:r>
            <a:r>
              <a:rPr lang="en-US" altLang="ko-KR" sz="1400" dirty="0"/>
              <a:t>.</a:t>
            </a:r>
          </a:p>
          <a:p>
            <a:pPr marL="0" lvl="1" indent="0" latinLnBrk="0">
              <a:spcBef>
                <a:spcPts val="1000"/>
              </a:spcBef>
              <a:spcAft>
                <a:spcPts val="600"/>
              </a:spcAft>
              <a:buFont typeface="Arial" panose="020B0604020202020204" pitchFamily="34" charset="0"/>
              <a:buNone/>
            </a:pPr>
            <a:r>
              <a:rPr lang="ko-KR" altLang="en-US" sz="1400" dirty="0"/>
              <a:t>그러나 이는 반대로 말하면 두 체제 모두가 금융화 흐름에 진입했다는 사실을 의미합니다</a:t>
            </a:r>
            <a:r>
              <a:rPr lang="en-US" altLang="ko-KR" sz="1400" dirty="0"/>
              <a:t>.</a:t>
            </a:r>
          </a:p>
          <a:p>
            <a:pPr marL="0" indent="0" latinLnBrk="0">
              <a:spcBef>
                <a:spcPts val="2500"/>
              </a:spcBef>
              <a:spcAft>
                <a:spcPts val="600"/>
              </a:spcAft>
              <a:buFont typeface="Arial" panose="020B0604020202020204" pitchFamily="34" charset="0"/>
              <a:buNone/>
            </a:pPr>
            <a:r>
              <a:rPr lang="ko-KR" altLang="en-US" sz="1400" b="1" dirty="0"/>
              <a:t>역사적 흐름 분석</a:t>
            </a:r>
          </a:p>
          <a:p>
            <a:pPr marL="0" lvl="1" indent="0" latinLnBrk="0">
              <a:spcBef>
                <a:spcPts val="1000"/>
              </a:spcBef>
              <a:spcAft>
                <a:spcPts val="600"/>
              </a:spcAft>
              <a:buFont typeface="Arial" panose="020B0604020202020204" pitchFamily="34" charset="0"/>
              <a:buNone/>
            </a:pPr>
            <a:r>
              <a:rPr lang="ko-KR" altLang="en-US" sz="1400" dirty="0"/>
              <a:t>결과적으로 현대 사회의 주요 관점은 이제 금융자본에 달려 있다는 것을 분석할 수 있으며</a:t>
            </a:r>
            <a:r>
              <a:rPr lang="en-US" altLang="ko-KR" sz="1400" dirty="0"/>
              <a:t>, </a:t>
            </a:r>
            <a:r>
              <a:rPr lang="ko-KR" altLang="en-US" sz="1400" dirty="0"/>
              <a:t>이를 분석하기 위해 이론과 주제를 설정했습니다</a:t>
            </a:r>
            <a:r>
              <a:rPr lang="en-US" altLang="ko-KR" sz="1400" dirty="0"/>
              <a:t>.</a:t>
            </a:r>
          </a:p>
        </p:txBody>
      </p:sp>
      <p:sp>
        <p:nvSpPr>
          <p:cNvPr id="12" name="사각형: 둥근 모서리 11">
            <a:extLst>
              <a:ext uri="{FF2B5EF4-FFF2-40B4-BE49-F238E27FC236}">
                <a16:creationId xmlns:a16="http://schemas.microsoft.com/office/drawing/2014/main" id="{BA0A898C-7EBB-4844-5616-D9CC09C527FF}"/>
              </a:ext>
            </a:extLst>
          </p:cNvPr>
          <p:cNvSpPr/>
          <p:nvPr/>
        </p:nvSpPr>
        <p:spPr>
          <a:xfrm>
            <a:off x="606552" y="644132"/>
            <a:ext cx="5801032" cy="1527047"/>
          </a:xfrm>
          <a:prstGeom prst="roundRect">
            <a:avLst/>
          </a:prstGeom>
          <a:solidFill>
            <a:schemeClr val="bg1">
              <a:lumMod val="95000"/>
            </a:schemeClr>
          </a:solidFill>
          <a:ln>
            <a:noFill/>
          </a:ln>
          <a:effectLst>
            <a:outerShdw blurRad="76200" dir="18900000" sy="23000" kx="-12000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제목 1">
            <a:extLst>
              <a:ext uri="{FF2B5EF4-FFF2-40B4-BE49-F238E27FC236}">
                <a16:creationId xmlns:a16="http://schemas.microsoft.com/office/drawing/2014/main" id="{D1301DE7-3FA7-F4D7-719A-BBCFFB42ED20}"/>
              </a:ext>
            </a:extLst>
          </p:cNvPr>
          <p:cNvSpPr txBox="1">
            <a:spLocks/>
          </p:cNvSpPr>
          <p:nvPr/>
        </p:nvSpPr>
        <p:spPr>
          <a:xfrm>
            <a:off x="1911734" y="727586"/>
            <a:ext cx="4184266" cy="42278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a:lstStyle>
          <a:p>
            <a:r>
              <a:rPr lang="ko-KR" altLang="en-US" sz="1800" b="1" dirty="0"/>
              <a:t>「 금융자본」</a:t>
            </a:r>
            <a:r>
              <a:rPr lang="ko-KR" altLang="en-US" sz="1800" dirty="0"/>
              <a:t> </a:t>
            </a:r>
            <a:r>
              <a:rPr lang="en-US" altLang="ko-KR" sz="1800" dirty="0"/>
              <a:t>- </a:t>
            </a:r>
            <a:r>
              <a:rPr lang="ko-KR" altLang="en-US" sz="1800" dirty="0"/>
              <a:t>루돌프 </a:t>
            </a:r>
            <a:r>
              <a:rPr lang="ko-KR" altLang="en-US" sz="1800" dirty="0" err="1"/>
              <a:t>힐퍼딩</a:t>
            </a:r>
            <a:endParaRPr lang="ko-KR" altLang="en-US" sz="1800" dirty="0"/>
          </a:p>
        </p:txBody>
      </p:sp>
      <p:sp>
        <p:nvSpPr>
          <p:cNvPr id="17" name="TextBox 16">
            <a:extLst>
              <a:ext uri="{FF2B5EF4-FFF2-40B4-BE49-F238E27FC236}">
                <a16:creationId xmlns:a16="http://schemas.microsoft.com/office/drawing/2014/main" id="{212EE159-0599-E051-15BD-987F9EC87C56}"/>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1911734" y="1150373"/>
            <a:ext cx="4389120" cy="875072"/>
          </a:xfrm>
          <a:prstGeom prst="rect">
            <a:avLst/>
          </a:prstGeom>
        </p:spPr>
        <p:txBody>
          <a:bodyPr>
            <a:normAutofit/>
          </a:bodyPr>
          <a:lstStyle/>
          <a:p>
            <a:pPr marL="0" lvl="1" indent="0" latinLnBrk="0">
              <a:spcBef>
                <a:spcPts val="1000"/>
              </a:spcBef>
              <a:spcAft>
                <a:spcPts val="600"/>
              </a:spcAft>
              <a:buFont typeface="Arial" panose="020B0604020202020204" pitchFamily="34" charset="0"/>
              <a:buNone/>
            </a:pPr>
            <a:r>
              <a:rPr lang="ko-KR" altLang="en-US" sz="1400" dirty="0"/>
              <a:t>산업자본이 은행자본에 종속되고 융합되면서 </a:t>
            </a:r>
            <a:r>
              <a:rPr lang="en-US" altLang="ko-KR" sz="1400" dirty="0"/>
              <a:t>'</a:t>
            </a:r>
            <a:r>
              <a:rPr lang="ko-KR" altLang="en-US" sz="1400" dirty="0"/>
              <a:t>금융자본</a:t>
            </a:r>
            <a:r>
              <a:rPr lang="en-US" altLang="ko-KR" sz="1400" dirty="0"/>
              <a:t>'</a:t>
            </a:r>
            <a:r>
              <a:rPr lang="ko-KR" altLang="en-US" sz="1400" dirty="0"/>
              <a:t>이라는 거대 권력이 탄생하는 과정을 분석했습니다</a:t>
            </a:r>
            <a:r>
              <a:rPr lang="en-US" altLang="ko-KR" sz="1400" dirty="0"/>
              <a:t>.</a:t>
            </a:r>
          </a:p>
        </p:txBody>
      </p:sp>
      <p:pic>
        <p:nvPicPr>
          <p:cNvPr id="1030" name="Picture 6" descr="노동자의 책 - 금융자본,루돌프 힐퍼딩(R. Hilferding),새날">
            <a:extLst>
              <a:ext uri="{FF2B5EF4-FFF2-40B4-BE49-F238E27FC236}">
                <a16:creationId xmlns:a16="http://schemas.microsoft.com/office/drawing/2014/main" id="{8B52A7E2-C09D-3C1A-0271-5BA91E8AF658}"/>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t="8677" b="8677"/>
          <a:stretch>
            <a:fillRect/>
          </a:stretch>
        </p:blipFill>
        <p:spPr bwMode="auto">
          <a:xfrm>
            <a:off x="606425" y="644525"/>
            <a:ext cx="1231900" cy="1527175"/>
          </a:xfrm>
          <a:prstGeom prst="rect">
            <a:avLst/>
          </a:prstGeom>
          <a:noFill/>
          <a:extLst>
            <a:ext uri="{909E8E84-426E-40DD-AFC4-6F175D3DCCD1}">
              <a14:hiddenFill xmlns:a14="http://schemas.microsoft.com/office/drawing/2010/main">
                <a:solidFill>
                  <a:srgbClr val="FFFFFF"/>
                </a:solidFill>
              </a14:hiddenFill>
            </a:ext>
          </a:extLst>
        </p:spPr>
      </p:pic>
      <p:sp>
        <p:nvSpPr>
          <p:cNvPr id="18" name="사각형: 둥근 모서리 17">
            <a:extLst>
              <a:ext uri="{FF2B5EF4-FFF2-40B4-BE49-F238E27FC236}">
                <a16:creationId xmlns:a16="http://schemas.microsoft.com/office/drawing/2014/main" id="{2948C441-34C0-899F-E1A1-20E240E17D86}"/>
              </a:ext>
            </a:extLst>
          </p:cNvPr>
          <p:cNvSpPr/>
          <p:nvPr/>
        </p:nvSpPr>
        <p:spPr>
          <a:xfrm>
            <a:off x="606552" y="2338309"/>
            <a:ext cx="2801387" cy="835537"/>
          </a:xfrm>
          <a:prstGeom prst="roundRect">
            <a:avLst/>
          </a:prstGeom>
          <a:solidFill>
            <a:schemeClr val="bg1">
              <a:lumMod val="95000"/>
            </a:schemeClr>
          </a:solidFill>
          <a:ln>
            <a:noFill/>
          </a:ln>
          <a:effectLst>
            <a:outerShdw blurRad="76200" dir="18900000" sy="23000" kx="-12000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제목 1">
            <a:extLst>
              <a:ext uri="{FF2B5EF4-FFF2-40B4-BE49-F238E27FC236}">
                <a16:creationId xmlns:a16="http://schemas.microsoft.com/office/drawing/2014/main" id="{1F3FA275-59F1-3BB8-9325-81319A2D4125}"/>
              </a:ext>
            </a:extLst>
          </p:cNvPr>
          <p:cNvSpPr txBox="1">
            <a:spLocks/>
          </p:cNvSpPr>
          <p:nvPr/>
        </p:nvSpPr>
        <p:spPr>
          <a:xfrm>
            <a:off x="1220380" y="2333291"/>
            <a:ext cx="2187559" cy="44774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a:lstStyle>
          <a:p>
            <a:r>
              <a:rPr lang="ko-KR" altLang="en-US" sz="1050" b="1" dirty="0"/>
              <a:t>「 제국주의</a:t>
            </a:r>
            <a:r>
              <a:rPr lang="en-US" altLang="ko-KR" sz="1050" b="1" dirty="0"/>
              <a:t>, </a:t>
            </a:r>
            <a:r>
              <a:rPr lang="ko-KR" altLang="en-US" sz="1050" b="1" dirty="0"/>
              <a:t>자본주의의 최종 단계」</a:t>
            </a:r>
            <a:endParaRPr lang="en-US" altLang="ko-KR" sz="1050" b="1" dirty="0"/>
          </a:p>
          <a:p>
            <a:r>
              <a:rPr lang="ko-KR" altLang="en-US" sz="1050" dirty="0"/>
              <a:t>  </a:t>
            </a:r>
            <a:r>
              <a:rPr lang="en-US" altLang="ko-KR" sz="1050" dirty="0"/>
              <a:t>- </a:t>
            </a:r>
            <a:r>
              <a:rPr lang="ko-KR" altLang="en-US" sz="1050" dirty="0"/>
              <a:t>레닌</a:t>
            </a:r>
          </a:p>
        </p:txBody>
      </p:sp>
      <p:pic>
        <p:nvPicPr>
          <p:cNvPr id="21" name="Picture 6" descr="노동자의 책 - 금융자본,루돌프 힐퍼딩(R. Hilferding),새날">
            <a:extLst>
              <a:ext uri="{FF2B5EF4-FFF2-40B4-BE49-F238E27FC236}">
                <a16:creationId xmlns:a16="http://schemas.microsoft.com/office/drawing/2014/main" id="{F402E274-EDC0-954A-DA0D-3193E37163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8677" b="8677"/>
          <a:stretch>
            <a:fillRect/>
          </a:stretch>
        </p:blipFill>
        <p:spPr bwMode="auto">
          <a:xfrm>
            <a:off x="606425" y="2338760"/>
            <a:ext cx="674045" cy="83560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제국주의, 자본주의의 최고 단계 | 블라디미르 일리치 레닌 | 아고라 - 예스24">
            <a:extLst>
              <a:ext uri="{FF2B5EF4-FFF2-40B4-BE49-F238E27FC236}">
                <a16:creationId xmlns:a16="http://schemas.microsoft.com/office/drawing/2014/main" id="{1678600E-D8E8-6D64-6E30-0AC8069895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425" y="2338309"/>
            <a:ext cx="671723" cy="835537"/>
          </a:xfrm>
          <a:prstGeom prst="rect">
            <a:avLst/>
          </a:prstGeom>
          <a:noFill/>
          <a:extLst>
            <a:ext uri="{909E8E84-426E-40DD-AFC4-6F175D3DCCD1}">
              <a14:hiddenFill xmlns:a14="http://schemas.microsoft.com/office/drawing/2010/main">
                <a:solidFill>
                  <a:srgbClr val="FFFFFF"/>
                </a:solidFill>
              </a14:hiddenFill>
            </a:ext>
          </a:extLst>
        </p:spPr>
      </p:pic>
      <p:sp>
        <p:nvSpPr>
          <p:cNvPr id="31" name="사각형: 둥근 모서리 30">
            <a:extLst>
              <a:ext uri="{FF2B5EF4-FFF2-40B4-BE49-F238E27FC236}">
                <a16:creationId xmlns:a16="http://schemas.microsoft.com/office/drawing/2014/main" id="{A3D7CD9E-2B3B-FB78-7208-298A1986EB02}"/>
              </a:ext>
            </a:extLst>
          </p:cNvPr>
          <p:cNvSpPr/>
          <p:nvPr/>
        </p:nvSpPr>
        <p:spPr>
          <a:xfrm>
            <a:off x="3606324" y="2338309"/>
            <a:ext cx="2801387" cy="835537"/>
          </a:xfrm>
          <a:prstGeom prst="roundRect">
            <a:avLst/>
          </a:prstGeom>
          <a:solidFill>
            <a:schemeClr val="bg1">
              <a:lumMod val="95000"/>
            </a:schemeClr>
          </a:solidFill>
          <a:ln>
            <a:noFill/>
          </a:ln>
          <a:effectLst>
            <a:outerShdw blurRad="76200" dir="18900000" sy="23000" kx="-12000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2" name="제목 1">
            <a:extLst>
              <a:ext uri="{FF2B5EF4-FFF2-40B4-BE49-F238E27FC236}">
                <a16:creationId xmlns:a16="http://schemas.microsoft.com/office/drawing/2014/main" id="{5E250D33-D637-DB4E-BF4D-804F1D530107}"/>
              </a:ext>
            </a:extLst>
          </p:cNvPr>
          <p:cNvSpPr txBox="1">
            <a:spLocks/>
          </p:cNvSpPr>
          <p:nvPr/>
        </p:nvSpPr>
        <p:spPr>
          <a:xfrm>
            <a:off x="4220152" y="2333291"/>
            <a:ext cx="2187559" cy="44774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a:lstStyle>
          <a:p>
            <a:r>
              <a:rPr lang="ko-KR" altLang="en-US" sz="1050" b="1" dirty="0"/>
              <a:t>「 소련 국가자본주의」</a:t>
            </a:r>
            <a:endParaRPr lang="en-US" altLang="ko-KR" sz="1050" b="1" dirty="0"/>
          </a:p>
          <a:p>
            <a:r>
              <a:rPr lang="ko-KR" altLang="en-US" sz="1050" dirty="0"/>
              <a:t> </a:t>
            </a:r>
            <a:r>
              <a:rPr lang="en-US" altLang="ko-KR" sz="1050" dirty="0"/>
              <a:t>- </a:t>
            </a:r>
            <a:r>
              <a:rPr lang="ko-KR" altLang="en-US" sz="1050" dirty="0"/>
              <a:t>토니 </a:t>
            </a:r>
            <a:r>
              <a:rPr lang="ko-KR" altLang="en-US" sz="1050" dirty="0" err="1"/>
              <a:t>클리프</a:t>
            </a:r>
            <a:endParaRPr lang="ko-KR" altLang="en-US" sz="1050" dirty="0"/>
          </a:p>
        </p:txBody>
      </p:sp>
      <p:pic>
        <p:nvPicPr>
          <p:cNvPr id="33" name="Picture 6" descr="노동자의 책 - 금융자본,루돌프 힐퍼딩(R. Hilferding),새날">
            <a:extLst>
              <a:ext uri="{FF2B5EF4-FFF2-40B4-BE49-F238E27FC236}">
                <a16:creationId xmlns:a16="http://schemas.microsoft.com/office/drawing/2014/main" id="{ABEE4C5F-9866-12CF-D3D5-0FEA5E642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8677" b="8677"/>
          <a:stretch>
            <a:fillRect/>
          </a:stretch>
        </p:blipFill>
        <p:spPr bwMode="auto">
          <a:xfrm>
            <a:off x="3606197" y="2338760"/>
            <a:ext cx="674045" cy="83560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중고] 소련 국가자본주의 | 알라딘">
            <a:extLst>
              <a:ext uri="{FF2B5EF4-FFF2-40B4-BE49-F238E27FC236}">
                <a16:creationId xmlns:a16="http://schemas.microsoft.com/office/drawing/2014/main" id="{5BD8ABCA-965B-7010-9C9A-B04C54A4F2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6324" y="2333291"/>
            <a:ext cx="673918" cy="839557"/>
          </a:xfrm>
          <a:prstGeom prst="rect">
            <a:avLst/>
          </a:prstGeom>
          <a:noFill/>
          <a:extLst>
            <a:ext uri="{909E8E84-426E-40DD-AFC4-6F175D3DCCD1}">
              <a14:hiddenFill xmlns:a14="http://schemas.microsoft.com/office/drawing/2010/main">
                <a:solidFill>
                  <a:srgbClr val="FFFFFF"/>
                </a:solidFill>
              </a14:hiddenFill>
            </a:ext>
          </a:extLst>
        </p:spPr>
      </p:pic>
      <p:sp>
        <p:nvSpPr>
          <p:cNvPr id="35" name="사각형: 둥근 모서리 34">
            <a:extLst>
              <a:ext uri="{FF2B5EF4-FFF2-40B4-BE49-F238E27FC236}">
                <a16:creationId xmlns:a16="http://schemas.microsoft.com/office/drawing/2014/main" id="{C7E24FC6-A05C-BEE4-D73D-5152A42EC6BD}"/>
              </a:ext>
            </a:extLst>
          </p:cNvPr>
          <p:cNvSpPr/>
          <p:nvPr/>
        </p:nvSpPr>
        <p:spPr>
          <a:xfrm>
            <a:off x="606552" y="3683761"/>
            <a:ext cx="5801032" cy="1527047"/>
          </a:xfrm>
          <a:prstGeom prst="roundRect">
            <a:avLst/>
          </a:prstGeom>
          <a:solidFill>
            <a:schemeClr val="bg1">
              <a:lumMod val="95000"/>
            </a:schemeClr>
          </a:solidFill>
          <a:ln>
            <a:noFill/>
          </a:ln>
          <a:effectLst>
            <a:outerShdw blurRad="76200" dir="18900000" sy="23000" kx="-12000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6" name="제목 1">
            <a:extLst>
              <a:ext uri="{FF2B5EF4-FFF2-40B4-BE49-F238E27FC236}">
                <a16:creationId xmlns:a16="http://schemas.microsoft.com/office/drawing/2014/main" id="{B9CFF3E2-C51B-ABEB-1735-E50AFD6D16A1}"/>
              </a:ext>
            </a:extLst>
          </p:cNvPr>
          <p:cNvSpPr txBox="1">
            <a:spLocks/>
          </p:cNvSpPr>
          <p:nvPr/>
        </p:nvSpPr>
        <p:spPr>
          <a:xfrm>
            <a:off x="1911734" y="3767215"/>
            <a:ext cx="4184266" cy="42278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a:lstStyle>
          <a:p>
            <a:r>
              <a:rPr lang="ko-KR" altLang="en-US" sz="1800" b="1" dirty="0"/>
              <a:t>「 경영자 혁명」 </a:t>
            </a:r>
            <a:r>
              <a:rPr lang="en-US" altLang="ko-KR" sz="1800" dirty="0"/>
              <a:t>- </a:t>
            </a:r>
            <a:r>
              <a:rPr lang="ko-KR" altLang="en-US" sz="1800" dirty="0"/>
              <a:t>제임스 </a:t>
            </a:r>
            <a:r>
              <a:rPr lang="ko-KR" altLang="en-US" sz="1800" dirty="0" err="1"/>
              <a:t>번햄</a:t>
            </a:r>
            <a:endParaRPr lang="ko-KR" altLang="en-US" sz="1800" dirty="0"/>
          </a:p>
        </p:txBody>
      </p:sp>
      <p:sp>
        <p:nvSpPr>
          <p:cNvPr id="37" name="TextBox 36">
            <a:extLst>
              <a:ext uri="{FF2B5EF4-FFF2-40B4-BE49-F238E27FC236}">
                <a16:creationId xmlns:a16="http://schemas.microsoft.com/office/drawing/2014/main" id="{7D79DA87-5D97-430C-6E8A-798E7690EB85}"/>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1911734" y="4190002"/>
            <a:ext cx="4389120" cy="875072"/>
          </a:xfrm>
          <a:prstGeom prst="rect">
            <a:avLst/>
          </a:prstGeom>
        </p:spPr>
        <p:txBody>
          <a:bodyPr>
            <a:normAutofit/>
          </a:bodyPr>
          <a:lstStyle/>
          <a:p>
            <a:pPr marL="0" lvl="1" indent="0" latinLnBrk="0">
              <a:spcBef>
                <a:spcPts val="1000"/>
              </a:spcBef>
              <a:spcAft>
                <a:spcPts val="600"/>
              </a:spcAft>
              <a:buFont typeface="Arial" panose="020B0604020202020204" pitchFamily="34" charset="0"/>
              <a:buNone/>
            </a:pPr>
            <a:r>
              <a:rPr lang="ko-KR" altLang="en-US" sz="1400" dirty="0"/>
              <a:t>기존의 자본주의도 사회주의도 아닌</a:t>
            </a:r>
            <a:r>
              <a:rPr lang="en-US" altLang="ko-KR" sz="1400" dirty="0"/>
              <a:t>, </a:t>
            </a:r>
            <a:r>
              <a:rPr lang="ko-KR" altLang="en-US" sz="1400" dirty="0"/>
              <a:t>전문 경영인들이 지배하는 새로운 사회가 올 것이라고 추측했습니다</a:t>
            </a:r>
            <a:r>
              <a:rPr lang="en-US" altLang="ko-KR" sz="1400" dirty="0"/>
              <a:t>.</a:t>
            </a:r>
          </a:p>
        </p:txBody>
      </p:sp>
      <p:pic>
        <p:nvPicPr>
          <p:cNvPr id="38" name="Picture 6" descr="노동자의 책 - 금융자본,루돌프 힐퍼딩(R. Hilferding),새날">
            <a:extLst>
              <a:ext uri="{FF2B5EF4-FFF2-40B4-BE49-F238E27FC236}">
                <a16:creationId xmlns:a16="http://schemas.microsoft.com/office/drawing/2014/main" id="{538C2E6F-32A6-FAE4-E00E-5C22B75F35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8677" b="8677"/>
          <a:stretch>
            <a:fillRect/>
          </a:stretch>
        </p:blipFill>
        <p:spPr bwMode="auto">
          <a:xfrm>
            <a:off x="606425" y="3684154"/>
            <a:ext cx="1231900" cy="1527175"/>
          </a:xfrm>
          <a:prstGeom prst="rect">
            <a:avLst/>
          </a:prstGeom>
          <a:noFill/>
          <a:extLst>
            <a:ext uri="{909E8E84-426E-40DD-AFC4-6F175D3DCCD1}">
              <a14:hiddenFill xmlns:a14="http://schemas.microsoft.com/office/drawing/2010/main">
                <a:solidFill>
                  <a:srgbClr val="FFFFFF"/>
                </a:solidFill>
              </a14:hiddenFill>
            </a:ext>
          </a:extLst>
        </p:spPr>
      </p:pic>
      <p:sp>
        <p:nvSpPr>
          <p:cNvPr id="39" name="사각형: 둥근 모서리 38">
            <a:extLst>
              <a:ext uri="{FF2B5EF4-FFF2-40B4-BE49-F238E27FC236}">
                <a16:creationId xmlns:a16="http://schemas.microsoft.com/office/drawing/2014/main" id="{C24A7814-9EE0-2647-62A2-37DCA8AE24E2}"/>
              </a:ext>
            </a:extLst>
          </p:cNvPr>
          <p:cNvSpPr/>
          <p:nvPr/>
        </p:nvSpPr>
        <p:spPr>
          <a:xfrm>
            <a:off x="606552" y="5377938"/>
            <a:ext cx="2801387" cy="835537"/>
          </a:xfrm>
          <a:prstGeom prst="roundRect">
            <a:avLst/>
          </a:prstGeom>
          <a:solidFill>
            <a:schemeClr val="bg1">
              <a:lumMod val="95000"/>
            </a:schemeClr>
          </a:solidFill>
          <a:ln>
            <a:noFill/>
          </a:ln>
          <a:effectLst>
            <a:outerShdw blurRad="76200" dir="18900000" sy="23000" kx="-12000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0" name="제목 1">
            <a:extLst>
              <a:ext uri="{FF2B5EF4-FFF2-40B4-BE49-F238E27FC236}">
                <a16:creationId xmlns:a16="http://schemas.microsoft.com/office/drawing/2014/main" id="{85198D29-279F-515E-5CCC-0D7229750D59}"/>
              </a:ext>
            </a:extLst>
          </p:cNvPr>
          <p:cNvSpPr txBox="1">
            <a:spLocks/>
          </p:cNvSpPr>
          <p:nvPr/>
        </p:nvSpPr>
        <p:spPr>
          <a:xfrm>
            <a:off x="1220380" y="5372920"/>
            <a:ext cx="2187559" cy="6093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a:lstStyle>
          <a:p>
            <a:r>
              <a:rPr lang="ko-KR" altLang="en-US" sz="1050" b="1" dirty="0"/>
              <a:t>「 수렴 이론」 </a:t>
            </a:r>
            <a:endParaRPr lang="en-US" altLang="ko-KR" sz="1050" b="1" dirty="0"/>
          </a:p>
          <a:p>
            <a:r>
              <a:rPr lang="ko-KR" altLang="en-US" sz="1050" dirty="0"/>
              <a:t>관련 논문 및 저서들</a:t>
            </a:r>
            <a:endParaRPr lang="en-US" altLang="ko-KR" sz="1050" dirty="0"/>
          </a:p>
          <a:p>
            <a:r>
              <a:rPr lang="ko-KR" altLang="en-US" sz="1050" dirty="0"/>
              <a:t> </a:t>
            </a:r>
            <a:r>
              <a:rPr lang="en-US" altLang="ko-KR" sz="1050" dirty="0"/>
              <a:t>- </a:t>
            </a:r>
            <a:r>
              <a:rPr lang="ko-KR" altLang="en-US" sz="1050" dirty="0"/>
              <a:t>얀 </a:t>
            </a:r>
            <a:r>
              <a:rPr lang="ko-KR" altLang="en-US" sz="1050" dirty="0" err="1"/>
              <a:t>틴베르헌</a:t>
            </a:r>
            <a:endParaRPr lang="ko-KR" altLang="en-US" sz="1050" dirty="0"/>
          </a:p>
        </p:txBody>
      </p:sp>
      <p:sp>
        <p:nvSpPr>
          <p:cNvPr id="43" name="사각형: 둥근 모서리 42">
            <a:extLst>
              <a:ext uri="{FF2B5EF4-FFF2-40B4-BE49-F238E27FC236}">
                <a16:creationId xmlns:a16="http://schemas.microsoft.com/office/drawing/2014/main" id="{25D06F1C-1169-FF75-9A14-D77A161B1B61}"/>
              </a:ext>
            </a:extLst>
          </p:cNvPr>
          <p:cNvSpPr/>
          <p:nvPr/>
        </p:nvSpPr>
        <p:spPr>
          <a:xfrm>
            <a:off x="3606324" y="5377938"/>
            <a:ext cx="2801387" cy="835537"/>
          </a:xfrm>
          <a:prstGeom prst="roundRect">
            <a:avLst/>
          </a:prstGeom>
          <a:solidFill>
            <a:schemeClr val="bg1">
              <a:lumMod val="95000"/>
            </a:schemeClr>
          </a:solidFill>
          <a:ln>
            <a:noFill/>
          </a:ln>
          <a:effectLst>
            <a:outerShdw blurRad="76200" dir="18900000" sy="23000" kx="-12000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4" name="제목 1">
            <a:extLst>
              <a:ext uri="{FF2B5EF4-FFF2-40B4-BE49-F238E27FC236}">
                <a16:creationId xmlns:a16="http://schemas.microsoft.com/office/drawing/2014/main" id="{53194E48-DE05-B5CF-611A-631EC49E66E5}"/>
              </a:ext>
            </a:extLst>
          </p:cNvPr>
          <p:cNvSpPr txBox="1">
            <a:spLocks/>
          </p:cNvSpPr>
          <p:nvPr/>
        </p:nvSpPr>
        <p:spPr>
          <a:xfrm>
            <a:off x="4220152" y="5372920"/>
            <a:ext cx="2187559" cy="44774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a:lstStyle>
          <a:p>
            <a:r>
              <a:rPr lang="ko-KR" altLang="en-US" sz="1050" b="1" dirty="0"/>
              <a:t>「 기업가형 국가」</a:t>
            </a:r>
            <a:endParaRPr lang="en-US" altLang="ko-KR" sz="1050" b="1" dirty="0"/>
          </a:p>
          <a:p>
            <a:r>
              <a:rPr lang="ko-KR" altLang="en-US" sz="1050" dirty="0"/>
              <a:t> </a:t>
            </a:r>
            <a:r>
              <a:rPr lang="en-US" altLang="ko-KR" sz="1050" dirty="0"/>
              <a:t>- </a:t>
            </a:r>
            <a:r>
              <a:rPr lang="ko-KR" altLang="en-US" sz="1050" dirty="0"/>
              <a:t>마리아나 </a:t>
            </a:r>
            <a:r>
              <a:rPr lang="ko-KR" altLang="en-US" sz="1050" dirty="0" err="1"/>
              <a:t>마주카토</a:t>
            </a:r>
            <a:endParaRPr lang="ko-KR" altLang="en-US" sz="1050" dirty="0"/>
          </a:p>
        </p:txBody>
      </p:sp>
      <p:pic>
        <p:nvPicPr>
          <p:cNvPr id="45" name="Picture 6" descr="노동자의 책 - 금융자본,루돌프 힐퍼딩(R. Hilferding),새날">
            <a:extLst>
              <a:ext uri="{FF2B5EF4-FFF2-40B4-BE49-F238E27FC236}">
                <a16:creationId xmlns:a16="http://schemas.microsoft.com/office/drawing/2014/main" id="{E5B1560C-BC8D-6B9A-C775-08D9B127C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8677" b="8677"/>
          <a:stretch>
            <a:fillRect/>
          </a:stretch>
        </p:blipFill>
        <p:spPr bwMode="auto">
          <a:xfrm>
            <a:off x="3606197" y="5378389"/>
            <a:ext cx="674045" cy="835607"/>
          </a:xfrm>
          <a:prstGeom prst="rect">
            <a:avLst/>
          </a:prstGeom>
          <a:noFill/>
          <a:extLst>
            <a:ext uri="{909E8E84-426E-40DD-AFC4-6F175D3DCCD1}">
              <a14:hiddenFill xmlns:a14="http://schemas.microsoft.com/office/drawing/2010/main">
                <a:solidFill>
                  <a:srgbClr val="FFFFFF"/>
                </a:solidFill>
              </a14:hiddenFill>
            </a:ext>
          </a:extLst>
        </p:spPr>
      </p:pic>
      <p:sp>
        <p:nvSpPr>
          <p:cNvPr id="47" name="직사각형 46">
            <a:extLst>
              <a:ext uri="{FF2B5EF4-FFF2-40B4-BE49-F238E27FC236}">
                <a16:creationId xmlns:a16="http://schemas.microsoft.com/office/drawing/2014/main" id="{E261BDD9-28B5-95D9-7E94-E599353DE164}"/>
              </a:ext>
            </a:extLst>
          </p:cNvPr>
          <p:cNvSpPr/>
          <p:nvPr/>
        </p:nvSpPr>
        <p:spPr>
          <a:xfrm>
            <a:off x="606424" y="5372920"/>
            <a:ext cx="671723" cy="845573"/>
          </a:xfrm>
          <a:prstGeom prst="rect">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46" name="Picture 22" descr="The Managerial Revolution - Wikipedia">
            <a:extLst>
              <a:ext uri="{FF2B5EF4-FFF2-40B4-BE49-F238E27FC236}">
                <a16:creationId xmlns:a16="http://schemas.microsoft.com/office/drawing/2014/main" id="{AD3CB9EE-D5F0-97D7-E8C9-9A53C4C41F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6425" y="3683634"/>
            <a:ext cx="1198579" cy="1527047"/>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기업가형 국가 | 마리아나 마추카토 - 교보문고">
            <a:extLst>
              <a:ext uri="{FF2B5EF4-FFF2-40B4-BE49-F238E27FC236}">
                <a16:creationId xmlns:a16="http://schemas.microsoft.com/office/drawing/2014/main" id="{DCC4B267-612A-4F9B-E17F-BC32BE6503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06197" y="5378389"/>
            <a:ext cx="678404" cy="835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7209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iterate>
                                    <p:tmPct val="10000"/>
                                  </p:iterate>
                                  <p:childTnLst>
                                    <p:set>
                                      <p:cBhvr>
                                        <p:cTn id="11" dur="1" fill="hold">
                                          <p:stCondLst>
                                            <p:cond delay="0"/>
                                          </p:stCondLst>
                                        </p:cTn>
                                        <p:tgtEl>
                                          <p:spTgt spid="17"/>
                                        </p:tgtEl>
                                        <p:attrNameLst>
                                          <p:attrName>style.visibility</p:attrName>
                                        </p:attrNameLst>
                                      </p:cBhvr>
                                      <p:to>
                                        <p:strVal val="visible"/>
                                      </p:to>
                                    </p:set>
                                    <p:animEffect transition="in" filter="fade">
                                      <p:cBhvr>
                                        <p:cTn id="12" dur="250"/>
                                        <p:tgtEl>
                                          <p:spTgt spid="17"/>
                                        </p:tgtEl>
                                      </p:cBhvr>
                                    </p:animEffect>
                                    <p:anim calcmode="lin" valueType="num">
                                      <p:cBhvr>
                                        <p:cTn id="13" dur="250" fill="hold"/>
                                        <p:tgtEl>
                                          <p:spTgt spid="17"/>
                                        </p:tgtEl>
                                        <p:attrNameLst>
                                          <p:attrName>ppt_x</p:attrName>
                                        </p:attrNameLst>
                                      </p:cBhvr>
                                      <p:tavLst>
                                        <p:tav tm="0">
                                          <p:val>
                                            <p:strVal val="#ppt_x"/>
                                          </p:val>
                                        </p:tav>
                                        <p:tav tm="100000">
                                          <p:val>
                                            <p:strVal val="#ppt_x"/>
                                          </p:val>
                                        </p:tav>
                                      </p:tavLst>
                                    </p:anim>
                                    <p:anim calcmode="lin" valueType="num">
                                      <p:cBhvr>
                                        <p:cTn id="14" dur="250" fill="hold"/>
                                        <p:tgtEl>
                                          <p:spTgt spid="1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50"/>
                                  </p:stCondLst>
                                  <p:iterate>
                                    <p:tmPct val="10000"/>
                                  </p:iterate>
                                  <p:childTnLst>
                                    <p:set>
                                      <p:cBhvr>
                                        <p:cTn id="16" dur="1" fill="hold">
                                          <p:stCondLst>
                                            <p:cond delay="0"/>
                                          </p:stCondLst>
                                        </p:cTn>
                                        <p:tgtEl>
                                          <p:spTgt spid="37"/>
                                        </p:tgtEl>
                                        <p:attrNameLst>
                                          <p:attrName>style.visibility</p:attrName>
                                        </p:attrNameLst>
                                      </p:cBhvr>
                                      <p:to>
                                        <p:strVal val="visible"/>
                                      </p:to>
                                    </p:set>
                                    <p:animEffect transition="in" filter="fade">
                                      <p:cBhvr>
                                        <p:cTn id="17" dur="250"/>
                                        <p:tgtEl>
                                          <p:spTgt spid="37"/>
                                        </p:tgtEl>
                                      </p:cBhvr>
                                    </p:animEffect>
                                    <p:anim calcmode="lin" valueType="num">
                                      <p:cBhvr>
                                        <p:cTn id="18" dur="250" fill="hold"/>
                                        <p:tgtEl>
                                          <p:spTgt spid="37"/>
                                        </p:tgtEl>
                                        <p:attrNameLst>
                                          <p:attrName>ppt_x</p:attrName>
                                        </p:attrNameLst>
                                      </p:cBhvr>
                                      <p:tavLst>
                                        <p:tav tm="0">
                                          <p:val>
                                            <p:strVal val="#ppt_x"/>
                                          </p:val>
                                        </p:tav>
                                        <p:tav tm="100000">
                                          <p:val>
                                            <p:strVal val="#ppt_x"/>
                                          </p:val>
                                        </p:tav>
                                      </p:tavLst>
                                    </p:anim>
                                    <p:anim calcmode="lin" valueType="num">
                                      <p:cBhvr>
                                        <p:cTn id="19" dur="25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3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내용 개체 틀 3" descr="연한 파란색 판에 3D 렌더링된 상승 막대 아이콘과 고립된 흰색 배경. 백백 백색 비율이 100%이기 때문에, 복사 공간을 위해 백색 배경을 잘라내거나 확장할 수 있습니다.">
            <a:extLst>
              <a:ext uri="{FF2B5EF4-FFF2-40B4-BE49-F238E27FC236}">
                <a16:creationId xmlns:a16="http://schemas.microsoft.com/office/drawing/2014/main" id="{87F3F4FA-F17F-974A-1AA8-7C2F98B487F9}"/>
              </a:ext>
            </a:extLst>
          </p:cNvPr>
          <p:cNvPicPr>
            <a:picLocks noChangeAspect="1"/>
          </p:cNvPicPr>
          <p:nvPr/>
        </p:nvPicPr>
        <p:blipFill>
          <a:blip r:embed="rId3"/>
          <a:srcRect l="4854" r="44519" b="1"/>
          <a:stretch>
            <a:fillRect/>
          </a:stretch>
        </p:blipFill>
        <p:spPr>
          <a:xfrm>
            <a:off x="341522" y="342828"/>
            <a:ext cx="6249778" cy="6172343"/>
          </a:xfrm>
          <a:prstGeom prst="rect">
            <a:avLst/>
          </a:prstGeom>
          <a:noFill/>
        </p:spPr>
      </p:pic>
      <p:sp>
        <p:nvSpPr>
          <p:cNvPr id="2" name="제목 1">
            <a:extLst>
              <a:ext uri="{FF2B5EF4-FFF2-40B4-BE49-F238E27FC236}">
                <a16:creationId xmlns:a16="http://schemas.microsoft.com/office/drawing/2014/main" id="{A4E4B4F6-2EB8-1B45-30FD-2F7C52A2DFCE}"/>
              </a:ext>
            </a:extLst>
          </p:cNvPr>
          <p:cNvSpPr>
            <a:spLocks noGrp="1"/>
          </p:cNvSpPr>
          <p:nvPr>
            <p:ph type="title"/>
          </p:nvPr>
        </p:nvSpPr>
        <p:spPr>
          <a:xfrm>
            <a:off x="7196328" y="601755"/>
            <a:ext cx="4389120" cy="1527048"/>
          </a:xfrm>
        </p:spPr>
        <p:txBody>
          <a:bodyPr vert="horz" lIns="91440" tIns="45720" rIns="91440" bIns="45720" rtlCol="0" anchor="b">
            <a:normAutofit/>
          </a:bodyPr>
          <a:lstStyle/>
          <a:p>
            <a:r>
              <a:rPr lang="ko-KR" altLang="en-US" sz="3000" b="0" kern="1200" dirty="0">
                <a:latin typeface="+mj-lt"/>
                <a:ea typeface="+mj-ea"/>
                <a:cs typeface="+mj-cs"/>
              </a:rPr>
              <a:t>핵심 변수 설명</a:t>
            </a:r>
            <a:r>
              <a:rPr lang="en-US" altLang="ko-KR" sz="3000" b="0" kern="1200" dirty="0">
                <a:latin typeface="+mj-lt"/>
                <a:ea typeface="+mj-ea"/>
                <a:cs typeface="+mj-cs"/>
              </a:rPr>
              <a:t>: </a:t>
            </a:r>
            <a:r>
              <a:rPr lang="ko-KR" altLang="en-US" sz="3000" b="0" kern="1200" dirty="0">
                <a:latin typeface="+mj-lt"/>
                <a:ea typeface="+mj-ea"/>
                <a:cs typeface="+mj-cs"/>
              </a:rPr>
              <a:t>민간신용</a:t>
            </a:r>
            <a:r>
              <a:rPr lang="en-US" altLang="ko-KR" sz="3000" b="0" kern="1200" dirty="0">
                <a:latin typeface="+mj-lt"/>
                <a:ea typeface="+mj-ea"/>
                <a:cs typeface="+mj-cs"/>
              </a:rPr>
              <a:t>, </a:t>
            </a:r>
            <a:r>
              <a:rPr lang="ko-KR" altLang="en-US" sz="3000" b="0" kern="1200" dirty="0">
                <a:latin typeface="+mj-lt"/>
                <a:ea typeface="+mj-ea"/>
                <a:cs typeface="+mj-cs"/>
              </a:rPr>
              <a:t>고정자본형성</a:t>
            </a:r>
            <a:r>
              <a:rPr lang="en-US" altLang="ko-KR" sz="3000" b="0" kern="1200" dirty="0">
                <a:latin typeface="+mj-lt"/>
                <a:ea typeface="+mj-ea"/>
                <a:cs typeface="+mj-cs"/>
              </a:rPr>
              <a:t>, </a:t>
            </a:r>
            <a:r>
              <a:rPr lang="ko-KR" altLang="en-US" sz="3000" b="0" kern="1200" dirty="0">
                <a:latin typeface="+mj-lt"/>
                <a:ea typeface="+mj-ea"/>
                <a:cs typeface="+mj-cs"/>
              </a:rPr>
              <a:t>가계부채</a:t>
            </a:r>
          </a:p>
        </p:txBody>
      </p:sp>
      <p:sp>
        <p:nvSpPr>
          <p:cNvPr id="5" name="TextBox 4">
            <a:extLst>
              <a:ext uri="{FF2B5EF4-FFF2-40B4-BE49-F238E27FC236}">
                <a16:creationId xmlns:a16="http://schemas.microsoft.com/office/drawing/2014/main" id="{555B8684-E388-434B-9BF7-1E391E3A1CCB}"/>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196328" y="2276856"/>
            <a:ext cx="4389120" cy="4041648"/>
          </a:xfrm>
          <a:prstGeom prst="rect">
            <a:avLst/>
          </a:prstGeom>
        </p:spPr>
        <p:txBody>
          <a:bodyPr>
            <a:normAutofit/>
          </a:bodyPr>
          <a:lstStyle/>
          <a:p>
            <a:pPr marL="0" indent="0" latinLnBrk="0">
              <a:spcBef>
                <a:spcPts val="2500"/>
              </a:spcBef>
              <a:spcAft>
                <a:spcPts val="600"/>
              </a:spcAft>
              <a:buFont typeface="Arial" panose="020B0604020202020204" pitchFamily="34" charset="0"/>
              <a:buNone/>
            </a:pPr>
            <a:r>
              <a:rPr lang="ko-KR" altLang="en-US" sz="1400" b="1" dirty="0"/>
              <a:t>민간신용 개념</a:t>
            </a:r>
          </a:p>
          <a:p>
            <a:pPr marL="0" lvl="1" indent="0" latinLnBrk="0">
              <a:spcBef>
                <a:spcPts val="1000"/>
              </a:spcBef>
              <a:spcAft>
                <a:spcPts val="600"/>
              </a:spcAft>
              <a:buFont typeface="Arial" panose="020B0604020202020204" pitchFamily="34" charset="0"/>
              <a:buNone/>
            </a:pPr>
            <a:r>
              <a:rPr lang="ko-KR" altLang="en-US" sz="1400" dirty="0"/>
              <a:t>민간신용</a:t>
            </a:r>
            <a:r>
              <a:rPr lang="en-US" altLang="ko-KR" sz="1400" dirty="0"/>
              <a:t>/GDP</a:t>
            </a:r>
            <a:r>
              <a:rPr lang="ko-KR" altLang="en-US" sz="1400" dirty="0"/>
              <a:t>는 </a:t>
            </a:r>
            <a:r>
              <a:rPr lang="ko-KR" altLang="en-US" sz="1400" u="sng" dirty="0"/>
              <a:t>경제부문의 금융자본화</a:t>
            </a:r>
            <a:r>
              <a:rPr lang="ko-KR" altLang="en-US" sz="1400" dirty="0"/>
              <a:t> 정도를 나타내며 경제 내 신용 활동을 반영합니다</a:t>
            </a:r>
            <a:r>
              <a:rPr lang="en-US" altLang="ko-KR" sz="1400" dirty="0"/>
              <a:t>.</a:t>
            </a:r>
          </a:p>
          <a:p>
            <a:pPr latinLnBrk="0">
              <a:spcBef>
                <a:spcPts val="2500"/>
              </a:spcBef>
              <a:spcAft>
                <a:spcPts val="600"/>
              </a:spcAft>
            </a:pPr>
            <a:r>
              <a:rPr lang="ko-KR" altLang="en-US" sz="1400" b="1" dirty="0"/>
              <a:t>총고정자본형성 역할 </a:t>
            </a:r>
          </a:p>
          <a:p>
            <a:pPr marL="0" lvl="1" indent="0" latinLnBrk="0">
              <a:spcBef>
                <a:spcPts val="1000"/>
              </a:spcBef>
              <a:spcAft>
                <a:spcPts val="600"/>
              </a:spcAft>
              <a:buFont typeface="Arial" panose="020B0604020202020204" pitchFamily="34" charset="0"/>
              <a:buNone/>
            </a:pPr>
            <a:r>
              <a:rPr lang="ko-KR" altLang="en-US" sz="1400" dirty="0"/>
              <a:t>총고정자본형성</a:t>
            </a:r>
            <a:r>
              <a:rPr lang="en-US" altLang="ko-KR" sz="1400" dirty="0"/>
              <a:t>/GDP</a:t>
            </a:r>
            <a:r>
              <a:rPr lang="ko-KR" altLang="en-US" sz="1400" dirty="0"/>
              <a:t>는 </a:t>
            </a:r>
            <a:r>
              <a:rPr lang="ko-KR" altLang="en-US" sz="1400" u="sng" dirty="0"/>
              <a:t>실물 경제 내 투자</a:t>
            </a:r>
            <a:r>
              <a:rPr lang="ko-KR" altLang="en-US" sz="1400" dirty="0"/>
              <a:t> 수준을 보여주는 핵심 지표입니다</a:t>
            </a:r>
            <a:r>
              <a:rPr lang="en-US" altLang="ko-KR" sz="1400" dirty="0"/>
              <a:t>.</a:t>
            </a:r>
          </a:p>
          <a:p>
            <a:pPr marL="0" indent="0" latinLnBrk="0">
              <a:spcBef>
                <a:spcPts val="2500"/>
              </a:spcBef>
              <a:spcAft>
                <a:spcPts val="600"/>
              </a:spcAft>
              <a:buFont typeface="Arial" panose="020B0604020202020204" pitchFamily="34" charset="0"/>
              <a:buNone/>
            </a:pPr>
            <a:r>
              <a:rPr lang="ko-KR" altLang="en-US" sz="1400" b="1" dirty="0"/>
              <a:t>가계부채 영향</a:t>
            </a:r>
          </a:p>
          <a:p>
            <a:pPr marL="0" lvl="1" indent="0" latinLnBrk="0">
              <a:spcBef>
                <a:spcPts val="1000"/>
              </a:spcBef>
              <a:spcAft>
                <a:spcPts val="600"/>
              </a:spcAft>
              <a:buFont typeface="Arial" panose="020B0604020202020204" pitchFamily="34" charset="0"/>
              <a:buNone/>
            </a:pPr>
            <a:r>
              <a:rPr lang="ko-KR" altLang="en-US" sz="1400" dirty="0"/>
              <a:t>가계부채는 금융자본이 얼마나 민간 가계에 의존하는지를 나타냅니다</a:t>
            </a:r>
            <a:r>
              <a:rPr lang="en-US" altLang="ko-KR" sz="1400" dirty="0"/>
              <a:t>.</a:t>
            </a:r>
          </a:p>
        </p:txBody>
      </p:sp>
    </p:spTree>
    <p:extLst>
      <p:ext uri="{BB962C8B-B14F-4D97-AF65-F5344CB8AC3E}">
        <p14:creationId xmlns:p14="http://schemas.microsoft.com/office/powerpoint/2010/main" val="27343659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7F08C7-06CE-2C69-1457-4ED27B831D22}"/>
              </a:ext>
            </a:extLst>
          </p:cNvPr>
          <p:cNvSpPr>
            <a:spLocks noGrp="1"/>
          </p:cNvSpPr>
          <p:nvPr>
            <p:ph type="title"/>
          </p:nvPr>
        </p:nvSpPr>
        <p:spPr>
          <a:xfrm>
            <a:off x="429768" y="2743200"/>
            <a:ext cx="12057200" cy="2944368"/>
          </a:xfrm>
        </p:spPr>
        <p:txBody>
          <a:bodyPr anchor="b">
            <a:normAutofit/>
          </a:bodyPr>
          <a:lstStyle/>
          <a:p>
            <a:r>
              <a:rPr lang="ko-KR" altLang="en-US" dirty="0"/>
              <a:t>데이터 수집, </a:t>
            </a:r>
            <a:r>
              <a:rPr lang="ko-KR" altLang="en-US" dirty="0" err="1"/>
              <a:t>전처리</a:t>
            </a:r>
            <a:br>
              <a:rPr lang="en-US" altLang="ko-KR" dirty="0"/>
            </a:br>
            <a:r>
              <a:rPr lang="ko-KR" altLang="en-US" dirty="0"/>
              <a:t>위상 공간 분석 방법론</a:t>
            </a:r>
          </a:p>
        </p:txBody>
      </p:sp>
      <p:sp>
        <p:nvSpPr>
          <p:cNvPr id="7" name="Text Placeholder 2">
            <a:extLst>
              <a:ext uri="{FF2B5EF4-FFF2-40B4-BE49-F238E27FC236}">
                <a16:creationId xmlns:a16="http://schemas.microsoft.com/office/drawing/2014/main" id="{BE462E48-1680-6385-F05B-78AACC59FA93}"/>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9234718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DuneVTI">
  <a:themeElements>
    <a:clrScheme name="Dune Palette">
      <a:dk1>
        <a:srgbClr val="131313"/>
      </a:dk1>
      <a:lt1>
        <a:sysClr val="window" lastClr="FFFFFF"/>
      </a:lt1>
      <a:dk2>
        <a:srgbClr val="203430"/>
      </a:dk2>
      <a:lt2>
        <a:srgbClr val="F0EDE6"/>
      </a:lt2>
      <a:accent1>
        <a:srgbClr val="A57361"/>
      </a:accent1>
      <a:accent2>
        <a:srgbClr val="CD9979"/>
      </a:accent2>
      <a:accent3>
        <a:srgbClr val="4E6C67"/>
      </a:accent3>
      <a:accent4>
        <a:srgbClr val="BA958C"/>
      </a:accent4>
      <a:accent5>
        <a:srgbClr val="A08C60"/>
      </a:accent5>
      <a:accent6>
        <a:srgbClr val="956969"/>
      </a:accent6>
      <a:hlink>
        <a:srgbClr val="B0685E"/>
      </a:hlink>
      <a:folHlink>
        <a:srgbClr val="5E827E"/>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une_win32_DN_v2" id="{97A7A9A4-5677-45E2-BAC9-3A76DA18A86D}" vid="{E1353FFA-7ECE-4894-957E-EAB589AB129E}"/>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163</TotalTime>
  <Words>2007</Words>
  <Application>Microsoft Office PowerPoint</Application>
  <PresentationFormat>와이드스크린</PresentationFormat>
  <Paragraphs>219</Paragraphs>
  <Slides>21</Slides>
  <Notes>21</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21</vt:i4>
      </vt:variant>
    </vt:vector>
  </HeadingPairs>
  <TitlesOfParts>
    <vt:vector size="25" baseType="lpstr">
      <vt:lpstr>맑은 고딕</vt:lpstr>
      <vt:lpstr>Arial</vt:lpstr>
      <vt:lpstr>Neue Haas Grotesk Text Pro</vt:lpstr>
      <vt:lpstr>DuneVTI</vt:lpstr>
      <vt:lpstr>금융자본의 위상 공간 분석과 국가별 자본-생산 경로</vt:lpstr>
      <vt:lpstr>발표 목차</vt:lpstr>
      <vt:lpstr>GDP 성장률 그래프의 한계와 자본주의 모델의 다양성</vt:lpstr>
      <vt:lpstr>GDP 성장률의 한계: 양적 지표와 질적 구조의 미포착</vt:lpstr>
      <vt:lpstr>금융과 생산 연결 메커니즘의 가설 설정</vt:lpstr>
      <vt:lpstr>이론적 배경과 변수 선정: 금융자본과 데이터 해석</vt:lpstr>
      <vt:lpstr>금융자본 이론과 현대적 재해석</vt:lpstr>
      <vt:lpstr>핵심 변수 설명: 민간신용, 고정자본형성, 가계부채</vt:lpstr>
      <vt:lpstr>데이터 수집, 전처리 위상 공간 분석 방법론</vt:lpstr>
      <vt:lpstr>데이터 소스: World Bank, BIS 및 개방형 API 활용</vt:lpstr>
      <vt:lpstr>시스템 구성도와 핵심기능</vt:lpstr>
      <vt:lpstr>PowerPoint 프레젠테이션</vt:lpstr>
      <vt:lpstr>위상 공간 시각화와  주요국의 궤적 비교</vt:lpstr>
      <vt:lpstr>전체 궤적: 미국, 독일, 중국, 한국의 분포와 특이점</vt:lpstr>
      <vt:lpstr>미국과 독일: 서구 모델의 구조적 차이</vt:lpstr>
      <vt:lpstr>중국과 한국: 동아시아 모델의 역동성과 위험</vt:lpstr>
      <vt:lpstr>한국 경제의 특수성 및 데이터 인사이트</vt:lpstr>
      <vt:lpstr>한국의  High Risk, High Return  구조 해석</vt:lpstr>
      <vt:lpstr>미국, 중국, 독일과의 비교를 통한 정책적 시사점</vt:lpstr>
      <vt:lpstr>Q&amp;A</vt:lpstr>
      <vt:lpstr>결론</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cat0427tt@gmail.com</dc:creator>
  <cp:lastModifiedBy>cat0427tt@gmail.com</cp:lastModifiedBy>
  <cp:revision>21</cp:revision>
  <dcterms:created xsi:type="dcterms:W3CDTF">2025-12-14T06:43:32Z</dcterms:created>
  <dcterms:modified xsi:type="dcterms:W3CDTF">2025-12-16T09:09:22Z</dcterms:modified>
</cp:coreProperties>
</file>